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254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 spc="-15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254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 spc="-15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17200" y="1489735"/>
            <a:ext cx="4305935" cy="37115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254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 spc="-15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254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 spc="-15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254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 spc="-15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807127" y="6036399"/>
            <a:ext cx="3043605" cy="4805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72337" y="2933814"/>
            <a:ext cx="2447324" cy="878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6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1749" y="1936572"/>
            <a:ext cx="10188500" cy="3721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107335" y="6428003"/>
            <a:ext cx="186690" cy="215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254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 spc="-15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58683" y="1008933"/>
            <a:ext cx="1442720" cy="1500505"/>
          </a:xfrm>
          <a:custGeom>
            <a:avLst/>
            <a:gdLst/>
            <a:ahLst/>
            <a:cxnLst/>
            <a:rect l="l" t="t" r="r" b="b"/>
            <a:pathLst>
              <a:path w="1442720" h="1500505">
                <a:moveTo>
                  <a:pt x="0" y="1499895"/>
                </a:moveTo>
                <a:lnTo>
                  <a:pt x="0" y="0"/>
                </a:lnTo>
                <a:lnTo>
                  <a:pt x="1442130" y="0"/>
                </a:lnTo>
              </a:path>
            </a:pathLst>
          </a:custGeom>
          <a:ln w="28574">
            <a:solidFill>
              <a:srgbClr val="CCA67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091169" y="4355670"/>
            <a:ext cx="1442720" cy="1500505"/>
          </a:xfrm>
          <a:custGeom>
            <a:avLst/>
            <a:gdLst/>
            <a:ahLst/>
            <a:cxnLst/>
            <a:rect l="l" t="t" r="r" b="b"/>
            <a:pathLst>
              <a:path w="1442720" h="1500504">
                <a:moveTo>
                  <a:pt x="1442130" y="0"/>
                </a:moveTo>
                <a:lnTo>
                  <a:pt x="1442130" y="1499895"/>
                </a:lnTo>
                <a:lnTo>
                  <a:pt x="0" y="1499895"/>
                </a:lnTo>
              </a:path>
            </a:pathLst>
          </a:custGeom>
          <a:ln w="28574">
            <a:solidFill>
              <a:srgbClr val="CCA67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75864" y="1430551"/>
            <a:ext cx="4041775" cy="2421890"/>
          </a:xfrm>
          <a:prstGeom prst="rect"/>
        </p:spPr>
        <p:txBody>
          <a:bodyPr wrap="square" lIns="0" tIns="106045" rIns="0" bIns="0" rtlCol="0" vert="horz">
            <a:spAutoFit/>
          </a:bodyPr>
          <a:lstStyle/>
          <a:p>
            <a:pPr algn="just" marL="12700" marR="5080" indent="7620">
              <a:lnSpc>
                <a:spcPts val="6080"/>
              </a:lnSpc>
              <a:spcBef>
                <a:spcPts val="835"/>
              </a:spcBef>
            </a:pPr>
            <a:r>
              <a:rPr dirty="0" spc="-980"/>
              <a:t>Escanaba </a:t>
            </a:r>
            <a:r>
              <a:rPr dirty="0" spc="-969"/>
              <a:t>and </a:t>
            </a:r>
            <a:r>
              <a:rPr dirty="0" spc="-940"/>
              <a:t>Lake  </a:t>
            </a:r>
            <a:r>
              <a:rPr dirty="0" spc="-775"/>
              <a:t>Superior </a:t>
            </a:r>
            <a:r>
              <a:rPr dirty="0" spc="-819"/>
              <a:t>Railroad  </a:t>
            </a:r>
            <a:r>
              <a:rPr dirty="0" spc="-880"/>
              <a:t>Intermodal</a:t>
            </a:r>
            <a:r>
              <a:rPr dirty="0" spc="-690"/>
              <a:t> </a:t>
            </a:r>
            <a:r>
              <a:rPr dirty="0" spc="-825"/>
              <a:t>Facility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18517" y="4391965"/>
            <a:ext cx="1555750" cy="1595120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algn="just" marL="81915" marR="5080" indent="-69850">
              <a:lnSpc>
                <a:spcPts val="3000"/>
              </a:lnSpc>
              <a:spcBef>
                <a:spcPts val="500"/>
              </a:spcBef>
            </a:pPr>
            <a:r>
              <a:rPr dirty="0" sz="2800" spc="-530">
                <a:latin typeface="Trebuchet MS"/>
                <a:cs typeface="Trebuchet MS"/>
              </a:rPr>
              <a:t>Jake </a:t>
            </a:r>
            <a:r>
              <a:rPr dirty="0" sz="2800" spc="-409">
                <a:latin typeface="Trebuchet MS"/>
                <a:cs typeface="Trebuchet MS"/>
              </a:rPr>
              <a:t>Dedering  </a:t>
            </a:r>
            <a:r>
              <a:rPr dirty="0" sz="2800" spc="-415">
                <a:latin typeface="Trebuchet MS"/>
                <a:cs typeface="Trebuchet MS"/>
              </a:rPr>
              <a:t>Travis </a:t>
            </a:r>
            <a:r>
              <a:rPr dirty="0" sz="2800" spc="-515">
                <a:latin typeface="Trebuchet MS"/>
                <a:cs typeface="Trebuchet MS"/>
              </a:rPr>
              <a:t>Hamel  </a:t>
            </a:r>
            <a:r>
              <a:rPr dirty="0" sz="2800" spc="-375">
                <a:latin typeface="Trebuchet MS"/>
                <a:cs typeface="Trebuchet MS"/>
              </a:rPr>
              <a:t>Austin </a:t>
            </a:r>
            <a:r>
              <a:rPr dirty="0" sz="2800" spc="-490">
                <a:latin typeface="Trebuchet MS"/>
                <a:cs typeface="Trebuchet MS"/>
              </a:rPr>
              <a:t>Kerby  </a:t>
            </a:r>
            <a:r>
              <a:rPr dirty="0" sz="2800" spc="-500">
                <a:latin typeface="Trebuchet MS"/>
                <a:cs typeface="Trebuchet MS"/>
              </a:rPr>
              <a:t>Zoe</a:t>
            </a:r>
            <a:r>
              <a:rPr dirty="0" sz="2800" spc="-330">
                <a:latin typeface="Trebuchet MS"/>
                <a:cs typeface="Trebuchet MS"/>
              </a:rPr>
              <a:t> </a:t>
            </a:r>
            <a:r>
              <a:rPr dirty="0" sz="2800" spc="-509">
                <a:latin typeface="Trebuchet MS"/>
                <a:cs typeface="Trebuchet MS"/>
              </a:rPr>
              <a:t>Wahr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110498" y="5703811"/>
            <a:ext cx="2784226" cy="9810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28153" y="5859828"/>
            <a:ext cx="4334921" cy="6844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1833639" y="6360655"/>
            <a:ext cx="93345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0">
                <a:latin typeface="Trebuchet MS"/>
                <a:cs typeface="Trebuchet MS"/>
              </a:rPr>
              <a:t>1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8375" y="6512062"/>
            <a:ext cx="201422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Speaking: </a:t>
            </a:r>
            <a:r>
              <a:rPr dirty="0" sz="1400" spc="-75">
                <a:latin typeface="Arial"/>
                <a:cs typeface="Arial"/>
              </a:rPr>
              <a:t>Jake</a:t>
            </a:r>
            <a:r>
              <a:rPr dirty="0" sz="1400" spc="-135">
                <a:latin typeface="Arial"/>
                <a:cs typeface="Arial"/>
              </a:rPr>
              <a:t> </a:t>
            </a:r>
            <a:r>
              <a:rPr dirty="0" sz="1400" spc="40">
                <a:latin typeface="Arial"/>
                <a:cs typeface="Arial"/>
              </a:rPr>
              <a:t>Dedering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1225" y="532789"/>
            <a:ext cx="4934585" cy="878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815"/>
              <a:t>Proposed </a:t>
            </a:r>
            <a:r>
              <a:rPr dirty="0" spc="-1010"/>
              <a:t>Track</a:t>
            </a:r>
            <a:r>
              <a:rPr dirty="0" spc="-525"/>
              <a:t> </a:t>
            </a:r>
            <a:r>
              <a:rPr dirty="0" spc="-930"/>
              <a:t>Layout</a:t>
            </a:r>
          </a:p>
        </p:txBody>
      </p:sp>
      <p:sp>
        <p:nvSpPr>
          <p:cNvPr id="3" name="object 3"/>
          <p:cNvSpPr/>
          <p:nvPr/>
        </p:nvSpPr>
        <p:spPr>
          <a:xfrm>
            <a:off x="672950" y="1448525"/>
            <a:ext cx="7372349" cy="5105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68187" y="1443762"/>
            <a:ext cx="7381875" cy="5114925"/>
          </a:xfrm>
          <a:custGeom>
            <a:avLst/>
            <a:gdLst/>
            <a:ahLst/>
            <a:cxnLst/>
            <a:rect l="l" t="t" r="r" b="b"/>
            <a:pathLst>
              <a:path w="7381875" h="5114925">
                <a:moveTo>
                  <a:pt x="0" y="0"/>
                </a:moveTo>
                <a:lnTo>
                  <a:pt x="7381874" y="0"/>
                </a:lnTo>
                <a:lnTo>
                  <a:pt x="7381874" y="5114924"/>
                </a:lnTo>
                <a:lnTo>
                  <a:pt x="0" y="5114924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800225" y="2762424"/>
            <a:ext cx="819785" cy="1467485"/>
          </a:xfrm>
          <a:custGeom>
            <a:avLst/>
            <a:gdLst/>
            <a:ahLst/>
            <a:cxnLst/>
            <a:rect l="l" t="t" r="r" b="b"/>
            <a:pathLst>
              <a:path w="819785" h="1467485">
                <a:moveTo>
                  <a:pt x="0" y="0"/>
                </a:moveTo>
                <a:lnTo>
                  <a:pt x="819299" y="0"/>
                </a:lnTo>
                <a:lnTo>
                  <a:pt x="819299" y="1467299"/>
                </a:lnTo>
                <a:lnTo>
                  <a:pt x="0" y="1467299"/>
                </a:lnTo>
                <a:lnTo>
                  <a:pt x="0" y="0"/>
                </a:lnTo>
                <a:close/>
              </a:path>
            </a:pathLst>
          </a:custGeom>
          <a:ln w="761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433724" y="1468300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433724" y="1468300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433724" y="1835574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433724" y="1835574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433724" y="2202850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433724" y="2202850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433724" y="2570124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solidFill>
            <a:srgbClr val="F104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433724" y="2570124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432424" y="4549275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432424" y="4549275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441525" y="1871724"/>
            <a:ext cx="357505" cy="145415"/>
          </a:xfrm>
          <a:custGeom>
            <a:avLst/>
            <a:gdLst/>
            <a:ahLst/>
            <a:cxnLst/>
            <a:rect l="l" t="t" r="r" b="b"/>
            <a:pathLst>
              <a:path w="357504" h="145414">
                <a:moveTo>
                  <a:pt x="0" y="145199"/>
                </a:moveTo>
                <a:lnTo>
                  <a:pt x="357299" y="0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432424" y="1838225"/>
            <a:ext cx="247650" cy="88265"/>
          </a:xfrm>
          <a:custGeom>
            <a:avLst/>
            <a:gdLst/>
            <a:ahLst/>
            <a:cxnLst/>
            <a:rect l="l" t="t" r="r" b="b"/>
            <a:pathLst>
              <a:path w="247650" h="88264">
                <a:moveTo>
                  <a:pt x="0" y="88199"/>
                </a:moveTo>
                <a:lnTo>
                  <a:pt x="247199" y="0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565425" y="1946874"/>
            <a:ext cx="244475" cy="108585"/>
          </a:xfrm>
          <a:custGeom>
            <a:avLst/>
            <a:gdLst/>
            <a:ahLst/>
            <a:cxnLst/>
            <a:rect l="l" t="t" r="r" b="b"/>
            <a:pathLst>
              <a:path w="244475" h="108585">
                <a:moveTo>
                  <a:pt x="0" y="107999"/>
                </a:moveTo>
                <a:lnTo>
                  <a:pt x="244199" y="0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433724" y="4916549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8433724" y="4916549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432424" y="2985074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99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9079625" y="1290538"/>
            <a:ext cx="2679065" cy="415925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 marR="5080">
              <a:lnSpc>
                <a:spcPct val="136100"/>
              </a:lnSpc>
              <a:spcBef>
                <a:spcPts val="195"/>
              </a:spcBef>
            </a:pPr>
            <a:r>
              <a:rPr dirty="0" sz="1800" spc="40">
                <a:latin typeface="Arial"/>
                <a:cs typeface="Arial"/>
              </a:rPr>
              <a:t>Proposed </a:t>
            </a:r>
            <a:r>
              <a:rPr dirty="0" sz="1800">
                <a:latin typeface="Arial"/>
                <a:cs typeface="Arial"/>
              </a:rPr>
              <a:t>Track  </a:t>
            </a:r>
            <a:r>
              <a:rPr dirty="0" sz="1800" spc="40">
                <a:latin typeface="Arial"/>
                <a:cs typeface="Arial"/>
              </a:rPr>
              <a:t>Proposed </a:t>
            </a:r>
            <a:r>
              <a:rPr dirty="0" sz="1800" spc="30">
                <a:latin typeface="Arial"/>
                <a:cs typeface="Arial"/>
              </a:rPr>
              <a:t>Land</a:t>
            </a:r>
            <a:r>
              <a:rPr dirty="0" sz="1800" spc="-165">
                <a:latin typeface="Arial"/>
                <a:cs typeface="Arial"/>
              </a:rPr>
              <a:t> </a:t>
            </a:r>
            <a:r>
              <a:rPr dirty="0" sz="1800" spc="10">
                <a:latin typeface="Arial"/>
                <a:cs typeface="Arial"/>
              </a:rPr>
              <a:t>Purchase  </a:t>
            </a:r>
            <a:r>
              <a:rPr dirty="0" sz="1800" spc="40">
                <a:latin typeface="Arial"/>
                <a:cs typeface="Arial"/>
              </a:rPr>
              <a:t>Proposed </a:t>
            </a:r>
            <a:r>
              <a:rPr dirty="0" sz="1800" spc="10">
                <a:latin typeface="Arial"/>
                <a:cs typeface="Arial"/>
              </a:rPr>
              <a:t>Curve </a:t>
            </a:r>
            <a:r>
              <a:rPr dirty="0" sz="1800" spc="75">
                <a:latin typeface="Arial"/>
                <a:cs typeface="Arial"/>
              </a:rPr>
              <a:t>in </a:t>
            </a:r>
            <a:r>
              <a:rPr dirty="0" sz="1800">
                <a:latin typeface="Arial"/>
                <a:cs typeface="Arial"/>
              </a:rPr>
              <a:t>Track  </a:t>
            </a:r>
            <a:r>
              <a:rPr dirty="0" sz="1800" spc="40">
                <a:latin typeface="Arial"/>
                <a:cs typeface="Arial"/>
              </a:rPr>
              <a:t>Proposed </a:t>
            </a:r>
            <a:r>
              <a:rPr dirty="0" sz="1800" spc="90">
                <a:latin typeface="Arial"/>
                <a:cs typeface="Arial"/>
              </a:rPr>
              <a:t>#8</a:t>
            </a:r>
            <a:r>
              <a:rPr dirty="0" sz="1800" spc="-135">
                <a:latin typeface="Arial"/>
                <a:cs typeface="Arial"/>
              </a:rPr>
              <a:t> </a:t>
            </a:r>
            <a:r>
              <a:rPr dirty="0" sz="1800" spc="75">
                <a:latin typeface="Arial"/>
                <a:cs typeface="Arial"/>
              </a:rPr>
              <a:t>Turnout</a:t>
            </a:r>
            <a:endParaRPr sz="1800">
              <a:latin typeface="Arial"/>
              <a:cs typeface="Arial"/>
            </a:endParaRPr>
          </a:p>
          <a:p>
            <a:pPr marL="26034" marR="648335">
              <a:lnSpc>
                <a:spcPct val="100699"/>
              </a:lnSpc>
              <a:spcBef>
                <a:spcPts val="765"/>
              </a:spcBef>
            </a:pPr>
            <a:r>
              <a:rPr dirty="0" sz="1800" spc="40">
                <a:latin typeface="Arial"/>
                <a:cs typeface="Arial"/>
              </a:rPr>
              <a:t>Proposed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5">
                <a:latin typeface="Arial"/>
                <a:cs typeface="Arial"/>
              </a:rPr>
              <a:t>Crossing  </a:t>
            </a:r>
            <a:r>
              <a:rPr dirty="0" sz="1800" spc="35">
                <a:latin typeface="Arial"/>
                <a:cs typeface="Arial"/>
              </a:rPr>
              <a:t>Location</a:t>
            </a:r>
            <a:endParaRPr sz="1800">
              <a:latin typeface="Arial"/>
              <a:cs typeface="Arial"/>
            </a:endParaRPr>
          </a:p>
          <a:p>
            <a:pPr marL="12700" marR="718820">
              <a:lnSpc>
                <a:spcPct val="100699"/>
              </a:lnSpc>
              <a:spcBef>
                <a:spcPts val="690"/>
              </a:spcBef>
            </a:pPr>
            <a:r>
              <a:rPr dirty="0" sz="1800" spc="35">
                <a:latin typeface="Arial"/>
                <a:cs typeface="Arial"/>
              </a:rPr>
              <a:t>Estimated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10">
                <a:latin typeface="Arial"/>
                <a:cs typeface="Arial"/>
              </a:rPr>
              <a:t>Existing  </a:t>
            </a:r>
            <a:r>
              <a:rPr dirty="0" sz="1800" spc="55">
                <a:latin typeface="Arial"/>
                <a:cs typeface="Arial"/>
              </a:rPr>
              <a:t>Property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20">
                <a:latin typeface="Arial"/>
                <a:cs typeface="Arial"/>
              </a:rPr>
              <a:t>Line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dirty="0" sz="1800" spc="35">
                <a:latin typeface="Arial"/>
                <a:cs typeface="Arial"/>
              </a:rPr>
              <a:t>Estimated </a:t>
            </a:r>
            <a:r>
              <a:rPr dirty="0" sz="1800" spc="10">
                <a:latin typeface="Arial"/>
                <a:cs typeface="Arial"/>
              </a:rPr>
              <a:t>Existing</a:t>
            </a:r>
            <a:r>
              <a:rPr dirty="0" sz="1800" spc="-1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Track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dirty="0" sz="1800" spc="35">
                <a:latin typeface="Arial"/>
                <a:cs typeface="Arial"/>
              </a:rPr>
              <a:t>Estimated </a:t>
            </a:r>
            <a:r>
              <a:rPr dirty="0" sz="1800" spc="10">
                <a:latin typeface="Arial"/>
                <a:cs typeface="Arial"/>
              </a:rPr>
              <a:t>Existing</a:t>
            </a:r>
            <a:r>
              <a:rPr dirty="0" sz="1800" spc="-130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ROW</a:t>
            </a:r>
            <a:endParaRPr sz="1800">
              <a:latin typeface="Arial"/>
              <a:cs typeface="Arial"/>
            </a:endParaRPr>
          </a:p>
          <a:p>
            <a:pPr marL="26034" marR="658495">
              <a:lnSpc>
                <a:spcPct val="100699"/>
              </a:lnSpc>
              <a:spcBef>
                <a:spcPts val="765"/>
              </a:spcBef>
            </a:pPr>
            <a:r>
              <a:rPr dirty="0" sz="1800" spc="35">
                <a:latin typeface="Arial"/>
                <a:cs typeface="Arial"/>
              </a:rPr>
              <a:t>Estimated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 spc="45">
                <a:latin typeface="Arial"/>
                <a:cs typeface="Arial"/>
              </a:rPr>
              <a:t>Building  </a:t>
            </a:r>
            <a:r>
              <a:rPr dirty="0" sz="1800" spc="35">
                <a:latin typeface="Arial"/>
                <a:cs typeface="Arial"/>
              </a:rPr>
              <a:t>Location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433724" y="3643587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solidFill>
            <a:srgbClr val="6AA8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433724" y="3643587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8432424" y="4201362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8432424" y="4201362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 spc="-150"/>
              <a:t>10</a:t>
            </a:fld>
          </a:p>
        </p:txBody>
      </p:sp>
      <p:sp>
        <p:nvSpPr>
          <p:cNvPr id="28" name="object 28"/>
          <p:cNvSpPr txBox="1"/>
          <p:nvPr/>
        </p:nvSpPr>
        <p:spPr>
          <a:xfrm>
            <a:off x="198375" y="6499822"/>
            <a:ext cx="1664970" cy="26797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1400">
                <a:latin typeface="Arial"/>
                <a:cs typeface="Arial"/>
              </a:rPr>
              <a:t>Speaking: Zoe</a:t>
            </a:r>
            <a:r>
              <a:rPr dirty="0" sz="1400" spc="-130">
                <a:latin typeface="Arial"/>
                <a:cs typeface="Arial"/>
              </a:rPr>
              <a:t> </a:t>
            </a:r>
            <a:r>
              <a:rPr dirty="0" sz="1400" spc="35">
                <a:latin typeface="Arial"/>
                <a:cs typeface="Arial"/>
              </a:rPr>
              <a:t>Wahr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164575" y="6567331"/>
            <a:ext cx="3283585" cy="23304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 sz="1200" spc="5">
                <a:latin typeface="Arial"/>
                <a:cs typeface="Arial"/>
              </a:rPr>
              <a:t>Above: </a:t>
            </a:r>
            <a:r>
              <a:rPr dirty="0" sz="1200" spc="-5">
                <a:latin typeface="Arial"/>
                <a:cs typeface="Arial"/>
              </a:rPr>
              <a:t>Screen </a:t>
            </a:r>
            <a:r>
              <a:rPr dirty="0" sz="1200" spc="35">
                <a:latin typeface="Arial"/>
                <a:cs typeface="Arial"/>
              </a:rPr>
              <a:t>capture </a:t>
            </a:r>
            <a:r>
              <a:rPr dirty="0" sz="1200" spc="65">
                <a:latin typeface="Arial"/>
                <a:cs typeface="Arial"/>
              </a:rPr>
              <a:t>of </a:t>
            </a:r>
            <a:r>
              <a:rPr dirty="0" sz="1200" spc="30">
                <a:latin typeface="Arial"/>
                <a:cs typeface="Arial"/>
              </a:rPr>
              <a:t>MicroStation</a:t>
            </a:r>
            <a:r>
              <a:rPr dirty="0" sz="1200" spc="-229">
                <a:latin typeface="Arial"/>
                <a:cs typeface="Arial"/>
              </a:rPr>
              <a:t> </a:t>
            </a:r>
            <a:r>
              <a:rPr dirty="0" sz="1200" spc="10">
                <a:latin typeface="Arial"/>
                <a:cs typeface="Arial"/>
              </a:rPr>
              <a:t>design.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1225" y="532789"/>
            <a:ext cx="4934585" cy="878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815"/>
              <a:t>Proposed </a:t>
            </a:r>
            <a:r>
              <a:rPr dirty="0" spc="-1010"/>
              <a:t>Track</a:t>
            </a:r>
            <a:r>
              <a:rPr dirty="0" spc="-525"/>
              <a:t> </a:t>
            </a:r>
            <a:r>
              <a:rPr dirty="0" spc="-930"/>
              <a:t>Layout</a:t>
            </a:r>
          </a:p>
        </p:txBody>
      </p:sp>
      <p:sp>
        <p:nvSpPr>
          <p:cNvPr id="3" name="object 3"/>
          <p:cNvSpPr/>
          <p:nvPr/>
        </p:nvSpPr>
        <p:spPr>
          <a:xfrm>
            <a:off x="672950" y="1448525"/>
            <a:ext cx="7372349" cy="5105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68187" y="1443762"/>
            <a:ext cx="7381875" cy="5114925"/>
          </a:xfrm>
          <a:custGeom>
            <a:avLst/>
            <a:gdLst/>
            <a:ahLst/>
            <a:cxnLst/>
            <a:rect l="l" t="t" r="r" b="b"/>
            <a:pathLst>
              <a:path w="7381875" h="5114925">
                <a:moveTo>
                  <a:pt x="0" y="0"/>
                </a:moveTo>
                <a:lnTo>
                  <a:pt x="7381874" y="0"/>
                </a:lnTo>
                <a:lnTo>
                  <a:pt x="7381874" y="5114924"/>
                </a:lnTo>
                <a:lnTo>
                  <a:pt x="0" y="5114924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433724" y="1468300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433724" y="1468300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433724" y="1835574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433724" y="1835574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433724" y="2202850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433724" y="2202850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433724" y="2570124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solidFill>
            <a:srgbClr val="F104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433724" y="2570124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432424" y="4549275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432424" y="4549275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441525" y="1871724"/>
            <a:ext cx="357505" cy="145415"/>
          </a:xfrm>
          <a:custGeom>
            <a:avLst/>
            <a:gdLst/>
            <a:ahLst/>
            <a:cxnLst/>
            <a:rect l="l" t="t" r="r" b="b"/>
            <a:pathLst>
              <a:path w="357504" h="145414">
                <a:moveTo>
                  <a:pt x="0" y="145199"/>
                </a:moveTo>
                <a:lnTo>
                  <a:pt x="357299" y="0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432424" y="1838225"/>
            <a:ext cx="247650" cy="88265"/>
          </a:xfrm>
          <a:custGeom>
            <a:avLst/>
            <a:gdLst/>
            <a:ahLst/>
            <a:cxnLst/>
            <a:rect l="l" t="t" r="r" b="b"/>
            <a:pathLst>
              <a:path w="247650" h="88264">
                <a:moveTo>
                  <a:pt x="0" y="88199"/>
                </a:moveTo>
                <a:lnTo>
                  <a:pt x="247199" y="0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565425" y="1946874"/>
            <a:ext cx="244475" cy="108585"/>
          </a:xfrm>
          <a:custGeom>
            <a:avLst/>
            <a:gdLst/>
            <a:ahLst/>
            <a:cxnLst/>
            <a:rect l="l" t="t" r="r" b="b"/>
            <a:pathLst>
              <a:path w="244475" h="108585">
                <a:moveTo>
                  <a:pt x="0" y="107999"/>
                </a:moveTo>
                <a:lnTo>
                  <a:pt x="244199" y="0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433724" y="4916549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433724" y="4916549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264374" y="2570124"/>
            <a:ext cx="1822450" cy="2256790"/>
          </a:xfrm>
          <a:custGeom>
            <a:avLst/>
            <a:gdLst/>
            <a:ahLst/>
            <a:cxnLst/>
            <a:rect l="l" t="t" r="r" b="b"/>
            <a:pathLst>
              <a:path w="1822450" h="2256790">
                <a:moveTo>
                  <a:pt x="0" y="0"/>
                </a:moveTo>
                <a:lnTo>
                  <a:pt x="1822199" y="0"/>
                </a:lnTo>
                <a:lnTo>
                  <a:pt x="1822199" y="2256599"/>
                </a:lnTo>
                <a:lnTo>
                  <a:pt x="0" y="2256599"/>
                </a:lnTo>
                <a:lnTo>
                  <a:pt x="0" y="0"/>
                </a:lnTo>
                <a:close/>
              </a:path>
            </a:pathLst>
          </a:custGeom>
          <a:ln w="761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432424" y="2985074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99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9079625" y="1290538"/>
            <a:ext cx="2679065" cy="415925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 marR="5080">
              <a:lnSpc>
                <a:spcPct val="136100"/>
              </a:lnSpc>
              <a:spcBef>
                <a:spcPts val="195"/>
              </a:spcBef>
            </a:pPr>
            <a:r>
              <a:rPr dirty="0" sz="1800" spc="40">
                <a:latin typeface="Arial"/>
                <a:cs typeface="Arial"/>
              </a:rPr>
              <a:t>Proposed </a:t>
            </a:r>
            <a:r>
              <a:rPr dirty="0" sz="1800">
                <a:latin typeface="Arial"/>
                <a:cs typeface="Arial"/>
              </a:rPr>
              <a:t>Track  </a:t>
            </a:r>
            <a:r>
              <a:rPr dirty="0" sz="1800" spc="40">
                <a:latin typeface="Arial"/>
                <a:cs typeface="Arial"/>
              </a:rPr>
              <a:t>Proposed </a:t>
            </a:r>
            <a:r>
              <a:rPr dirty="0" sz="1800" spc="30">
                <a:latin typeface="Arial"/>
                <a:cs typeface="Arial"/>
              </a:rPr>
              <a:t>Land</a:t>
            </a:r>
            <a:r>
              <a:rPr dirty="0" sz="1800" spc="-165">
                <a:latin typeface="Arial"/>
                <a:cs typeface="Arial"/>
              </a:rPr>
              <a:t> </a:t>
            </a:r>
            <a:r>
              <a:rPr dirty="0" sz="1800" spc="10">
                <a:latin typeface="Arial"/>
                <a:cs typeface="Arial"/>
              </a:rPr>
              <a:t>Purchase  </a:t>
            </a:r>
            <a:r>
              <a:rPr dirty="0" sz="1800" spc="40">
                <a:latin typeface="Arial"/>
                <a:cs typeface="Arial"/>
              </a:rPr>
              <a:t>Proposed </a:t>
            </a:r>
            <a:r>
              <a:rPr dirty="0" sz="1800" spc="10">
                <a:latin typeface="Arial"/>
                <a:cs typeface="Arial"/>
              </a:rPr>
              <a:t>Curve </a:t>
            </a:r>
            <a:r>
              <a:rPr dirty="0" sz="1800" spc="75">
                <a:latin typeface="Arial"/>
                <a:cs typeface="Arial"/>
              </a:rPr>
              <a:t>in </a:t>
            </a:r>
            <a:r>
              <a:rPr dirty="0" sz="1800">
                <a:latin typeface="Arial"/>
                <a:cs typeface="Arial"/>
              </a:rPr>
              <a:t>Track  </a:t>
            </a:r>
            <a:r>
              <a:rPr dirty="0" sz="1800" spc="40">
                <a:latin typeface="Arial"/>
                <a:cs typeface="Arial"/>
              </a:rPr>
              <a:t>Proposed </a:t>
            </a:r>
            <a:r>
              <a:rPr dirty="0" sz="1800" spc="90">
                <a:latin typeface="Arial"/>
                <a:cs typeface="Arial"/>
              </a:rPr>
              <a:t>#8</a:t>
            </a:r>
            <a:r>
              <a:rPr dirty="0" sz="1800" spc="-135">
                <a:latin typeface="Arial"/>
                <a:cs typeface="Arial"/>
              </a:rPr>
              <a:t> </a:t>
            </a:r>
            <a:r>
              <a:rPr dirty="0" sz="1800" spc="75">
                <a:latin typeface="Arial"/>
                <a:cs typeface="Arial"/>
              </a:rPr>
              <a:t>Turnout</a:t>
            </a:r>
            <a:endParaRPr sz="1800">
              <a:latin typeface="Arial"/>
              <a:cs typeface="Arial"/>
            </a:endParaRPr>
          </a:p>
          <a:p>
            <a:pPr marL="26034" marR="648335">
              <a:lnSpc>
                <a:spcPct val="100699"/>
              </a:lnSpc>
              <a:spcBef>
                <a:spcPts val="765"/>
              </a:spcBef>
            </a:pPr>
            <a:r>
              <a:rPr dirty="0" sz="1800" spc="40">
                <a:latin typeface="Arial"/>
                <a:cs typeface="Arial"/>
              </a:rPr>
              <a:t>Proposed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5">
                <a:latin typeface="Arial"/>
                <a:cs typeface="Arial"/>
              </a:rPr>
              <a:t>Crossing  </a:t>
            </a:r>
            <a:r>
              <a:rPr dirty="0" sz="1800" spc="35">
                <a:latin typeface="Arial"/>
                <a:cs typeface="Arial"/>
              </a:rPr>
              <a:t>Location</a:t>
            </a:r>
            <a:endParaRPr sz="1800">
              <a:latin typeface="Arial"/>
              <a:cs typeface="Arial"/>
            </a:endParaRPr>
          </a:p>
          <a:p>
            <a:pPr marL="12700" marR="718820">
              <a:lnSpc>
                <a:spcPct val="100699"/>
              </a:lnSpc>
              <a:spcBef>
                <a:spcPts val="690"/>
              </a:spcBef>
            </a:pPr>
            <a:r>
              <a:rPr dirty="0" sz="1800" spc="35">
                <a:latin typeface="Arial"/>
                <a:cs typeface="Arial"/>
              </a:rPr>
              <a:t>Estimated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10">
                <a:latin typeface="Arial"/>
                <a:cs typeface="Arial"/>
              </a:rPr>
              <a:t>Existing  </a:t>
            </a:r>
            <a:r>
              <a:rPr dirty="0" sz="1800" spc="55">
                <a:latin typeface="Arial"/>
                <a:cs typeface="Arial"/>
              </a:rPr>
              <a:t>Property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20">
                <a:latin typeface="Arial"/>
                <a:cs typeface="Arial"/>
              </a:rPr>
              <a:t>Line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dirty="0" sz="1800" spc="35">
                <a:latin typeface="Arial"/>
                <a:cs typeface="Arial"/>
              </a:rPr>
              <a:t>Estimated </a:t>
            </a:r>
            <a:r>
              <a:rPr dirty="0" sz="1800" spc="10">
                <a:latin typeface="Arial"/>
                <a:cs typeface="Arial"/>
              </a:rPr>
              <a:t>Existing</a:t>
            </a:r>
            <a:r>
              <a:rPr dirty="0" sz="1800" spc="-1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Track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dirty="0" sz="1800" spc="35">
                <a:latin typeface="Arial"/>
                <a:cs typeface="Arial"/>
              </a:rPr>
              <a:t>Estimated </a:t>
            </a:r>
            <a:r>
              <a:rPr dirty="0" sz="1800" spc="10">
                <a:latin typeface="Arial"/>
                <a:cs typeface="Arial"/>
              </a:rPr>
              <a:t>Existing</a:t>
            </a:r>
            <a:r>
              <a:rPr dirty="0" sz="1800" spc="-130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ROW</a:t>
            </a:r>
            <a:endParaRPr sz="1800">
              <a:latin typeface="Arial"/>
              <a:cs typeface="Arial"/>
            </a:endParaRPr>
          </a:p>
          <a:p>
            <a:pPr marL="26034" marR="658495">
              <a:lnSpc>
                <a:spcPct val="100699"/>
              </a:lnSpc>
              <a:spcBef>
                <a:spcPts val="765"/>
              </a:spcBef>
            </a:pPr>
            <a:r>
              <a:rPr dirty="0" sz="1800" spc="35">
                <a:latin typeface="Arial"/>
                <a:cs typeface="Arial"/>
              </a:rPr>
              <a:t>Estimated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 spc="45">
                <a:latin typeface="Arial"/>
                <a:cs typeface="Arial"/>
              </a:rPr>
              <a:t>Building  </a:t>
            </a:r>
            <a:r>
              <a:rPr dirty="0" sz="1800" spc="35">
                <a:latin typeface="Arial"/>
                <a:cs typeface="Arial"/>
              </a:rPr>
              <a:t>Location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433724" y="3643587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solidFill>
            <a:srgbClr val="6AA8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433724" y="3643587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8432424" y="4201362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8432424" y="4201362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 spc="-150"/>
              <a:t>10</a:t>
            </a:fld>
          </a:p>
        </p:txBody>
      </p:sp>
      <p:sp>
        <p:nvSpPr>
          <p:cNvPr id="28" name="object 28"/>
          <p:cNvSpPr txBox="1"/>
          <p:nvPr/>
        </p:nvSpPr>
        <p:spPr>
          <a:xfrm>
            <a:off x="198375" y="6499822"/>
            <a:ext cx="1664970" cy="26797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1400">
                <a:latin typeface="Arial"/>
                <a:cs typeface="Arial"/>
              </a:rPr>
              <a:t>Speaking: Zoe</a:t>
            </a:r>
            <a:r>
              <a:rPr dirty="0" sz="1400" spc="-130">
                <a:latin typeface="Arial"/>
                <a:cs typeface="Arial"/>
              </a:rPr>
              <a:t> </a:t>
            </a:r>
            <a:r>
              <a:rPr dirty="0" sz="1400" spc="35">
                <a:latin typeface="Arial"/>
                <a:cs typeface="Arial"/>
              </a:rPr>
              <a:t>Wahr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164575" y="6567331"/>
            <a:ext cx="3283585" cy="23304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 sz="1200" spc="5">
                <a:latin typeface="Arial"/>
                <a:cs typeface="Arial"/>
              </a:rPr>
              <a:t>Above: </a:t>
            </a:r>
            <a:r>
              <a:rPr dirty="0" sz="1200" spc="-5">
                <a:latin typeface="Arial"/>
                <a:cs typeface="Arial"/>
              </a:rPr>
              <a:t>Screen </a:t>
            </a:r>
            <a:r>
              <a:rPr dirty="0" sz="1200" spc="35">
                <a:latin typeface="Arial"/>
                <a:cs typeface="Arial"/>
              </a:rPr>
              <a:t>capture </a:t>
            </a:r>
            <a:r>
              <a:rPr dirty="0" sz="1200" spc="65">
                <a:latin typeface="Arial"/>
                <a:cs typeface="Arial"/>
              </a:rPr>
              <a:t>of </a:t>
            </a:r>
            <a:r>
              <a:rPr dirty="0" sz="1200" spc="30">
                <a:latin typeface="Arial"/>
                <a:cs typeface="Arial"/>
              </a:rPr>
              <a:t>MicroStation</a:t>
            </a:r>
            <a:r>
              <a:rPr dirty="0" sz="1200" spc="-229">
                <a:latin typeface="Arial"/>
                <a:cs typeface="Arial"/>
              </a:rPr>
              <a:t> </a:t>
            </a:r>
            <a:r>
              <a:rPr dirty="0" sz="1200" spc="10">
                <a:latin typeface="Arial"/>
                <a:cs typeface="Arial"/>
              </a:rPr>
              <a:t>design.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1225" y="532789"/>
            <a:ext cx="4934585" cy="878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815"/>
              <a:t>Proposed </a:t>
            </a:r>
            <a:r>
              <a:rPr dirty="0" spc="-1010"/>
              <a:t>Track</a:t>
            </a:r>
            <a:r>
              <a:rPr dirty="0" spc="-525"/>
              <a:t> </a:t>
            </a:r>
            <a:r>
              <a:rPr dirty="0" spc="-930"/>
              <a:t>Layout</a:t>
            </a:r>
          </a:p>
        </p:txBody>
      </p:sp>
      <p:sp>
        <p:nvSpPr>
          <p:cNvPr id="3" name="object 3"/>
          <p:cNvSpPr/>
          <p:nvPr/>
        </p:nvSpPr>
        <p:spPr>
          <a:xfrm>
            <a:off x="672950" y="1448525"/>
            <a:ext cx="7372349" cy="5105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68187" y="1443762"/>
            <a:ext cx="7381875" cy="5114925"/>
          </a:xfrm>
          <a:custGeom>
            <a:avLst/>
            <a:gdLst/>
            <a:ahLst/>
            <a:cxnLst/>
            <a:rect l="l" t="t" r="r" b="b"/>
            <a:pathLst>
              <a:path w="7381875" h="5114925">
                <a:moveTo>
                  <a:pt x="0" y="0"/>
                </a:moveTo>
                <a:lnTo>
                  <a:pt x="7381874" y="0"/>
                </a:lnTo>
                <a:lnTo>
                  <a:pt x="7381874" y="5114924"/>
                </a:lnTo>
                <a:lnTo>
                  <a:pt x="0" y="5114924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86049" y="1684199"/>
            <a:ext cx="3938904" cy="0"/>
          </a:xfrm>
          <a:custGeom>
            <a:avLst/>
            <a:gdLst/>
            <a:ahLst/>
            <a:cxnLst/>
            <a:rect l="l" t="t" r="r" b="b"/>
            <a:pathLst>
              <a:path w="3938904" h="0">
                <a:moveTo>
                  <a:pt x="0" y="0"/>
                </a:moveTo>
                <a:lnTo>
                  <a:pt x="3938574" y="0"/>
                </a:lnTo>
              </a:path>
            </a:pathLst>
          </a:custGeom>
          <a:ln w="98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562725" y="1633524"/>
            <a:ext cx="0" cy="347980"/>
          </a:xfrm>
          <a:custGeom>
            <a:avLst/>
            <a:gdLst/>
            <a:ahLst/>
            <a:cxnLst/>
            <a:rect l="l" t="t" r="r" b="b"/>
            <a:pathLst>
              <a:path w="0" h="347980">
                <a:moveTo>
                  <a:pt x="0" y="0"/>
                </a:moveTo>
                <a:lnTo>
                  <a:pt x="0" y="347699"/>
                </a:lnTo>
              </a:path>
            </a:pathLst>
          </a:custGeom>
          <a:ln w="761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562725" y="1938324"/>
            <a:ext cx="619760" cy="8890"/>
          </a:xfrm>
          <a:custGeom>
            <a:avLst/>
            <a:gdLst/>
            <a:ahLst/>
            <a:cxnLst/>
            <a:rect l="l" t="t" r="r" b="b"/>
            <a:pathLst>
              <a:path w="619759" h="8889">
                <a:moveTo>
                  <a:pt x="0" y="8399"/>
                </a:moveTo>
                <a:lnTo>
                  <a:pt x="619199" y="0"/>
                </a:lnTo>
              </a:path>
            </a:pathLst>
          </a:custGeom>
          <a:ln w="761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141374" y="1888325"/>
            <a:ext cx="0" cy="3199765"/>
          </a:xfrm>
          <a:custGeom>
            <a:avLst/>
            <a:gdLst/>
            <a:ahLst/>
            <a:cxnLst/>
            <a:rect l="l" t="t" r="r" b="b"/>
            <a:pathLst>
              <a:path w="0" h="3199765">
                <a:moveTo>
                  <a:pt x="0" y="0"/>
                </a:moveTo>
                <a:lnTo>
                  <a:pt x="0" y="3199424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100875" y="5191137"/>
            <a:ext cx="81280" cy="0"/>
          </a:xfrm>
          <a:custGeom>
            <a:avLst/>
            <a:gdLst/>
            <a:ahLst/>
            <a:cxnLst/>
            <a:rect l="l" t="t" r="r" b="b"/>
            <a:pathLst>
              <a:path w="81279" h="0">
                <a:moveTo>
                  <a:pt x="0" y="0"/>
                </a:moveTo>
                <a:lnTo>
                  <a:pt x="80999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86200" y="5125849"/>
            <a:ext cx="3257550" cy="13335"/>
          </a:xfrm>
          <a:custGeom>
            <a:avLst/>
            <a:gdLst/>
            <a:ahLst/>
            <a:cxnLst/>
            <a:rect l="l" t="t" r="r" b="b"/>
            <a:pathLst>
              <a:path w="3257550" h="13335">
                <a:moveTo>
                  <a:pt x="0" y="12899"/>
                </a:moveTo>
                <a:lnTo>
                  <a:pt x="3257399" y="0"/>
                </a:lnTo>
              </a:path>
            </a:pathLst>
          </a:custGeom>
          <a:ln w="761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919549" y="3910024"/>
            <a:ext cx="10160" cy="1216025"/>
          </a:xfrm>
          <a:custGeom>
            <a:avLst/>
            <a:gdLst/>
            <a:ahLst/>
            <a:cxnLst/>
            <a:rect l="l" t="t" r="r" b="b"/>
            <a:pathLst>
              <a:path w="10160" h="1216025">
                <a:moveTo>
                  <a:pt x="0" y="0"/>
                </a:moveTo>
                <a:lnTo>
                  <a:pt x="9599" y="1215899"/>
                </a:lnTo>
              </a:path>
            </a:pathLst>
          </a:custGeom>
          <a:ln w="761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252674" y="3910024"/>
            <a:ext cx="1704975" cy="0"/>
          </a:xfrm>
          <a:custGeom>
            <a:avLst/>
            <a:gdLst/>
            <a:ahLst/>
            <a:cxnLst/>
            <a:rect l="l" t="t" r="r" b="b"/>
            <a:pathLst>
              <a:path w="1704975" h="0">
                <a:moveTo>
                  <a:pt x="0" y="0"/>
                </a:moveTo>
                <a:lnTo>
                  <a:pt x="1704899" y="0"/>
                </a:lnTo>
              </a:path>
            </a:pathLst>
          </a:custGeom>
          <a:ln w="761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295525" y="1676300"/>
            <a:ext cx="342900" cy="2224405"/>
          </a:xfrm>
          <a:custGeom>
            <a:avLst/>
            <a:gdLst/>
            <a:ahLst/>
            <a:cxnLst/>
            <a:rect l="l" t="t" r="r" b="b"/>
            <a:pathLst>
              <a:path w="342900" h="2224404">
                <a:moveTo>
                  <a:pt x="0" y="2224199"/>
                </a:moveTo>
                <a:lnTo>
                  <a:pt x="342899" y="0"/>
                </a:lnTo>
              </a:path>
            </a:pathLst>
          </a:custGeom>
          <a:ln w="761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433724" y="1468300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433724" y="1468300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433724" y="1835574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433724" y="1835574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433724" y="2202850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433724" y="2202850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8433724" y="2570124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solidFill>
            <a:srgbClr val="F104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433724" y="2570124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432424" y="4549275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432424" y="4549275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441525" y="1871724"/>
            <a:ext cx="357505" cy="145415"/>
          </a:xfrm>
          <a:custGeom>
            <a:avLst/>
            <a:gdLst/>
            <a:ahLst/>
            <a:cxnLst/>
            <a:rect l="l" t="t" r="r" b="b"/>
            <a:pathLst>
              <a:path w="357504" h="145414">
                <a:moveTo>
                  <a:pt x="0" y="145199"/>
                </a:moveTo>
                <a:lnTo>
                  <a:pt x="357299" y="0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8432424" y="1838225"/>
            <a:ext cx="247650" cy="88265"/>
          </a:xfrm>
          <a:custGeom>
            <a:avLst/>
            <a:gdLst/>
            <a:ahLst/>
            <a:cxnLst/>
            <a:rect l="l" t="t" r="r" b="b"/>
            <a:pathLst>
              <a:path w="247650" h="88264">
                <a:moveTo>
                  <a:pt x="0" y="88199"/>
                </a:moveTo>
                <a:lnTo>
                  <a:pt x="247199" y="0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8565425" y="1946874"/>
            <a:ext cx="244475" cy="108585"/>
          </a:xfrm>
          <a:custGeom>
            <a:avLst/>
            <a:gdLst/>
            <a:ahLst/>
            <a:cxnLst/>
            <a:rect l="l" t="t" r="r" b="b"/>
            <a:pathLst>
              <a:path w="244475" h="108585">
                <a:moveTo>
                  <a:pt x="0" y="107999"/>
                </a:moveTo>
                <a:lnTo>
                  <a:pt x="244199" y="0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8433724" y="4916549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8433724" y="4916549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432424" y="2985074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99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9079625" y="1290538"/>
            <a:ext cx="2679065" cy="415925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 marR="5080">
              <a:lnSpc>
                <a:spcPct val="136100"/>
              </a:lnSpc>
              <a:spcBef>
                <a:spcPts val="195"/>
              </a:spcBef>
            </a:pPr>
            <a:r>
              <a:rPr dirty="0" sz="1800" spc="40">
                <a:latin typeface="Arial"/>
                <a:cs typeface="Arial"/>
              </a:rPr>
              <a:t>Proposed </a:t>
            </a:r>
            <a:r>
              <a:rPr dirty="0" sz="1800">
                <a:latin typeface="Arial"/>
                <a:cs typeface="Arial"/>
              </a:rPr>
              <a:t>Track  </a:t>
            </a:r>
            <a:r>
              <a:rPr dirty="0" sz="1800" spc="40">
                <a:latin typeface="Arial"/>
                <a:cs typeface="Arial"/>
              </a:rPr>
              <a:t>Proposed </a:t>
            </a:r>
            <a:r>
              <a:rPr dirty="0" sz="1800" spc="30">
                <a:latin typeface="Arial"/>
                <a:cs typeface="Arial"/>
              </a:rPr>
              <a:t>Land</a:t>
            </a:r>
            <a:r>
              <a:rPr dirty="0" sz="1800" spc="-165">
                <a:latin typeface="Arial"/>
                <a:cs typeface="Arial"/>
              </a:rPr>
              <a:t> </a:t>
            </a:r>
            <a:r>
              <a:rPr dirty="0" sz="1800" spc="10">
                <a:latin typeface="Arial"/>
                <a:cs typeface="Arial"/>
              </a:rPr>
              <a:t>Purchase  </a:t>
            </a:r>
            <a:r>
              <a:rPr dirty="0" sz="1800" spc="40">
                <a:latin typeface="Arial"/>
                <a:cs typeface="Arial"/>
              </a:rPr>
              <a:t>Proposed </a:t>
            </a:r>
            <a:r>
              <a:rPr dirty="0" sz="1800" spc="10">
                <a:latin typeface="Arial"/>
                <a:cs typeface="Arial"/>
              </a:rPr>
              <a:t>Curve </a:t>
            </a:r>
            <a:r>
              <a:rPr dirty="0" sz="1800" spc="75">
                <a:latin typeface="Arial"/>
                <a:cs typeface="Arial"/>
              </a:rPr>
              <a:t>in </a:t>
            </a:r>
            <a:r>
              <a:rPr dirty="0" sz="1800">
                <a:latin typeface="Arial"/>
                <a:cs typeface="Arial"/>
              </a:rPr>
              <a:t>Track  </a:t>
            </a:r>
            <a:r>
              <a:rPr dirty="0" sz="1800" spc="40">
                <a:latin typeface="Arial"/>
                <a:cs typeface="Arial"/>
              </a:rPr>
              <a:t>Proposed </a:t>
            </a:r>
            <a:r>
              <a:rPr dirty="0" sz="1800" spc="90">
                <a:latin typeface="Arial"/>
                <a:cs typeface="Arial"/>
              </a:rPr>
              <a:t>#8</a:t>
            </a:r>
            <a:r>
              <a:rPr dirty="0" sz="1800" spc="-135">
                <a:latin typeface="Arial"/>
                <a:cs typeface="Arial"/>
              </a:rPr>
              <a:t> </a:t>
            </a:r>
            <a:r>
              <a:rPr dirty="0" sz="1800" spc="75">
                <a:latin typeface="Arial"/>
                <a:cs typeface="Arial"/>
              </a:rPr>
              <a:t>Turnout</a:t>
            </a:r>
            <a:endParaRPr sz="1800">
              <a:latin typeface="Arial"/>
              <a:cs typeface="Arial"/>
            </a:endParaRPr>
          </a:p>
          <a:p>
            <a:pPr marL="26034" marR="648335">
              <a:lnSpc>
                <a:spcPct val="100699"/>
              </a:lnSpc>
              <a:spcBef>
                <a:spcPts val="765"/>
              </a:spcBef>
            </a:pPr>
            <a:r>
              <a:rPr dirty="0" sz="1800" spc="40">
                <a:latin typeface="Arial"/>
                <a:cs typeface="Arial"/>
              </a:rPr>
              <a:t>Proposed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5">
                <a:latin typeface="Arial"/>
                <a:cs typeface="Arial"/>
              </a:rPr>
              <a:t>Crossing  </a:t>
            </a:r>
            <a:r>
              <a:rPr dirty="0" sz="1800" spc="35">
                <a:latin typeface="Arial"/>
                <a:cs typeface="Arial"/>
              </a:rPr>
              <a:t>Location</a:t>
            </a:r>
            <a:endParaRPr sz="1800">
              <a:latin typeface="Arial"/>
              <a:cs typeface="Arial"/>
            </a:endParaRPr>
          </a:p>
          <a:p>
            <a:pPr marL="12700" marR="718820">
              <a:lnSpc>
                <a:spcPct val="100699"/>
              </a:lnSpc>
              <a:spcBef>
                <a:spcPts val="690"/>
              </a:spcBef>
            </a:pPr>
            <a:r>
              <a:rPr dirty="0" sz="1800" spc="35">
                <a:latin typeface="Arial"/>
                <a:cs typeface="Arial"/>
              </a:rPr>
              <a:t>Estimated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10">
                <a:latin typeface="Arial"/>
                <a:cs typeface="Arial"/>
              </a:rPr>
              <a:t>Existing  </a:t>
            </a:r>
            <a:r>
              <a:rPr dirty="0" sz="1800" spc="55">
                <a:latin typeface="Arial"/>
                <a:cs typeface="Arial"/>
              </a:rPr>
              <a:t>Property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20">
                <a:latin typeface="Arial"/>
                <a:cs typeface="Arial"/>
              </a:rPr>
              <a:t>Line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dirty="0" sz="1800" spc="35">
                <a:latin typeface="Arial"/>
                <a:cs typeface="Arial"/>
              </a:rPr>
              <a:t>Estimated </a:t>
            </a:r>
            <a:r>
              <a:rPr dirty="0" sz="1800" spc="10">
                <a:latin typeface="Arial"/>
                <a:cs typeface="Arial"/>
              </a:rPr>
              <a:t>Existing</a:t>
            </a:r>
            <a:r>
              <a:rPr dirty="0" sz="1800" spc="-1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Track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dirty="0" sz="1800" spc="35">
                <a:latin typeface="Arial"/>
                <a:cs typeface="Arial"/>
              </a:rPr>
              <a:t>Estimated </a:t>
            </a:r>
            <a:r>
              <a:rPr dirty="0" sz="1800" spc="10">
                <a:latin typeface="Arial"/>
                <a:cs typeface="Arial"/>
              </a:rPr>
              <a:t>Existing</a:t>
            </a:r>
            <a:r>
              <a:rPr dirty="0" sz="1800" spc="-130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ROW</a:t>
            </a:r>
            <a:endParaRPr sz="1800">
              <a:latin typeface="Arial"/>
              <a:cs typeface="Arial"/>
            </a:endParaRPr>
          </a:p>
          <a:p>
            <a:pPr marL="26034" marR="658495">
              <a:lnSpc>
                <a:spcPct val="100699"/>
              </a:lnSpc>
              <a:spcBef>
                <a:spcPts val="765"/>
              </a:spcBef>
            </a:pPr>
            <a:r>
              <a:rPr dirty="0" sz="1800" spc="35">
                <a:latin typeface="Arial"/>
                <a:cs typeface="Arial"/>
              </a:rPr>
              <a:t>Estimated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 spc="45">
                <a:latin typeface="Arial"/>
                <a:cs typeface="Arial"/>
              </a:rPr>
              <a:t>Building  </a:t>
            </a:r>
            <a:r>
              <a:rPr dirty="0" sz="1800" spc="35">
                <a:latin typeface="Arial"/>
                <a:cs typeface="Arial"/>
              </a:rPr>
              <a:t>Location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433724" y="3643587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solidFill>
            <a:srgbClr val="6AA8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8433724" y="3643587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8432424" y="4201362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8432424" y="4201362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 spc="-150"/>
              <a:t>10</a:t>
            </a:fld>
          </a:p>
        </p:txBody>
      </p:sp>
      <p:sp>
        <p:nvSpPr>
          <p:cNvPr id="36" name="object 36"/>
          <p:cNvSpPr txBox="1"/>
          <p:nvPr/>
        </p:nvSpPr>
        <p:spPr>
          <a:xfrm>
            <a:off x="198375" y="6499822"/>
            <a:ext cx="1664970" cy="26797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1400">
                <a:latin typeface="Arial"/>
                <a:cs typeface="Arial"/>
              </a:rPr>
              <a:t>Speaking: Zoe</a:t>
            </a:r>
            <a:r>
              <a:rPr dirty="0" sz="1400" spc="-130">
                <a:latin typeface="Arial"/>
                <a:cs typeface="Arial"/>
              </a:rPr>
              <a:t> </a:t>
            </a:r>
            <a:r>
              <a:rPr dirty="0" sz="1400" spc="35">
                <a:latin typeface="Arial"/>
                <a:cs typeface="Arial"/>
              </a:rPr>
              <a:t>Wahr</a:t>
            </a:r>
            <a:endParaRPr sz="14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164575" y="6567331"/>
            <a:ext cx="3283585" cy="23304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 sz="1200" spc="5">
                <a:latin typeface="Arial"/>
                <a:cs typeface="Arial"/>
              </a:rPr>
              <a:t>Above: </a:t>
            </a:r>
            <a:r>
              <a:rPr dirty="0" sz="1200" spc="-5">
                <a:latin typeface="Arial"/>
                <a:cs typeface="Arial"/>
              </a:rPr>
              <a:t>Screen </a:t>
            </a:r>
            <a:r>
              <a:rPr dirty="0" sz="1200" spc="35">
                <a:latin typeface="Arial"/>
                <a:cs typeface="Arial"/>
              </a:rPr>
              <a:t>capture </a:t>
            </a:r>
            <a:r>
              <a:rPr dirty="0" sz="1200" spc="65">
                <a:latin typeface="Arial"/>
                <a:cs typeface="Arial"/>
              </a:rPr>
              <a:t>of </a:t>
            </a:r>
            <a:r>
              <a:rPr dirty="0" sz="1200" spc="30">
                <a:latin typeface="Arial"/>
                <a:cs typeface="Arial"/>
              </a:rPr>
              <a:t>MicroStation</a:t>
            </a:r>
            <a:r>
              <a:rPr dirty="0" sz="1200" spc="-229">
                <a:latin typeface="Arial"/>
                <a:cs typeface="Arial"/>
              </a:rPr>
              <a:t> </a:t>
            </a:r>
            <a:r>
              <a:rPr dirty="0" sz="1200" spc="10">
                <a:latin typeface="Arial"/>
                <a:cs typeface="Arial"/>
              </a:rPr>
              <a:t>design.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1225" y="532789"/>
            <a:ext cx="4934585" cy="878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815"/>
              <a:t>Proposed </a:t>
            </a:r>
            <a:r>
              <a:rPr dirty="0" spc="-1010"/>
              <a:t>Track</a:t>
            </a:r>
            <a:r>
              <a:rPr dirty="0" spc="-525"/>
              <a:t> </a:t>
            </a:r>
            <a:r>
              <a:rPr dirty="0" spc="-930"/>
              <a:t>Layout</a:t>
            </a:r>
          </a:p>
        </p:txBody>
      </p:sp>
      <p:sp>
        <p:nvSpPr>
          <p:cNvPr id="3" name="object 3"/>
          <p:cNvSpPr/>
          <p:nvPr/>
        </p:nvSpPr>
        <p:spPr>
          <a:xfrm>
            <a:off x="672950" y="1448525"/>
            <a:ext cx="7372349" cy="5105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68187" y="1443762"/>
            <a:ext cx="7381875" cy="5114925"/>
          </a:xfrm>
          <a:custGeom>
            <a:avLst/>
            <a:gdLst/>
            <a:ahLst/>
            <a:cxnLst/>
            <a:rect l="l" t="t" r="r" b="b"/>
            <a:pathLst>
              <a:path w="7381875" h="5114925">
                <a:moveTo>
                  <a:pt x="0" y="0"/>
                </a:moveTo>
                <a:lnTo>
                  <a:pt x="7381874" y="0"/>
                </a:lnTo>
                <a:lnTo>
                  <a:pt x="7381874" y="5114924"/>
                </a:lnTo>
                <a:lnTo>
                  <a:pt x="0" y="5114924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228974" y="3724275"/>
            <a:ext cx="1852930" cy="5080"/>
          </a:xfrm>
          <a:custGeom>
            <a:avLst/>
            <a:gdLst/>
            <a:ahLst/>
            <a:cxnLst/>
            <a:rect l="l" t="t" r="r" b="b"/>
            <a:pathLst>
              <a:path w="1852929" h="5079">
                <a:moveTo>
                  <a:pt x="1852499" y="0"/>
                </a:moveTo>
                <a:lnTo>
                  <a:pt x="0" y="4799"/>
                </a:lnTo>
              </a:path>
            </a:pathLst>
          </a:custGeom>
          <a:ln w="761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043374" y="3719524"/>
            <a:ext cx="38100" cy="2791460"/>
          </a:xfrm>
          <a:custGeom>
            <a:avLst/>
            <a:gdLst/>
            <a:ahLst/>
            <a:cxnLst/>
            <a:rect l="l" t="t" r="r" b="b"/>
            <a:pathLst>
              <a:path w="38100" h="2791459">
                <a:moveTo>
                  <a:pt x="0" y="0"/>
                </a:moveTo>
                <a:lnTo>
                  <a:pt x="38099" y="2790899"/>
                </a:lnTo>
              </a:path>
            </a:pathLst>
          </a:custGeom>
          <a:ln w="761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719375" y="6524625"/>
            <a:ext cx="2386330" cy="0"/>
          </a:xfrm>
          <a:custGeom>
            <a:avLst/>
            <a:gdLst/>
            <a:ahLst/>
            <a:cxnLst/>
            <a:rect l="l" t="t" r="r" b="b"/>
            <a:pathLst>
              <a:path w="2386329" h="0">
                <a:moveTo>
                  <a:pt x="2385899" y="0"/>
                </a:moveTo>
                <a:lnTo>
                  <a:pt x="0" y="0"/>
                </a:lnTo>
              </a:path>
            </a:pathLst>
          </a:custGeom>
          <a:ln w="761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57299" y="3724275"/>
            <a:ext cx="505459" cy="2776855"/>
          </a:xfrm>
          <a:custGeom>
            <a:avLst/>
            <a:gdLst/>
            <a:ahLst/>
            <a:cxnLst/>
            <a:rect l="l" t="t" r="r" b="b"/>
            <a:pathLst>
              <a:path w="505460" h="2776854">
                <a:moveTo>
                  <a:pt x="504899" y="0"/>
                </a:moveTo>
                <a:lnTo>
                  <a:pt x="0" y="2776499"/>
                </a:lnTo>
              </a:path>
            </a:pathLst>
          </a:custGeom>
          <a:ln w="761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433724" y="1468300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433724" y="1468300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433724" y="1835574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433724" y="1835574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433724" y="2202850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433724" y="2202850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433724" y="2570124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solidFill>
            <a:srgbClr val="F104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433724" y="2570124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432424" y="4549275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432424" y="4549275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441525" y="1871724"/>
            <a:ext cx="357505" cy="145415"/>
          </a:xfrm>
          <a:custGeom>
            <a:avLst/>
            <a:gdLst/>
            <a:ahLst/>
            <a:cxnLst/>
            <a:rect l="l" t="t" r="r" b="b"/>
            <a:pathLst>
              <a:path w="357504" h="145414">
                <a:moveTo>
                  <a:pt x="0" y="145199"/>
                </a:moveTo>
                <a:lnTo>
                  <a:pt x="357299" y="0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8432424" y="1838225"/>
            <a:ext cx="247650" cy="88265"/>
          </a:xfrm>
          <a:custGeom>
            <a:avLst/>
            <a:gdLst/>
            <a:ahLst/>
            <a:cxnLst/>
            <a:rect l="l" t="t" r="r" b="b"/>
            <a:pathLst>
              <a:path w="247650" h="88264">
                <a:moveTo>
                  <a:pt x="0" y="88199"/>
                </a:moveTo>
                <a:lnTo>
                  <a:pt x="247199" y="0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565425" y="1946874"/>
            <a:ext cx="244475" cy="108585"/>
          </a:xfrm>
          <a:custGeom>
            <a:avLst/>
            <a:gdLst/>
            <a:ahLst/>
            <a:cxnLst/>
            <a:rect l="l" t="t" r="r" b="b"/>
            <a:pathLst>
              <a:path w="244475" h="108585">
                <a:moveTo>
                  <a:pt x="0" y="107999"/>
                </a:moveTo>
                <a:lnTo>
                  <a:pt x="244199" y="0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433724" y="4916549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433724" y="4916549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432424" y="2985074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99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9079625" y="1290538"/>
            <a:ext cx="2679065" cy="415925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 marR="5080">
              <a:lnSpc>
                <a:spcPct val="136100"/>
              </a:lnSpc>
              <a:spcBef>
                <a:spcPts val="195"/>
              </a:spcBef>
            </a:pPr>
            <a:r>
              <a:rPr dirty="0" sz="1800" spc="40">
                <a:latin typeface="Arial"/>
                <a:cs typeface="Arial"/>
              </a:rPr>
              <a:t>Proposed </a:t>
            </a:r>
            <a:r>
              <a:rPr dirty="0" sz="1800">
                <a:latin typeface="Arial"/>
                <a:cs typeface="Arial"/>
              </a:rPr>
              <a:t>Track  </a:t>
            </a:r>
            <a:r>
              <a:rPr dirty="0" sz="1800" spc="40">
                <a:latin typeface="Arial"/>
                <a:cs typeface="Arial"/>
              </a:rPr>
              <a:t>Proposed </a:t>
            </a:r>
            <a:r>
              <a:rPr dirty="0" sz="1800" spc="30">
                <a:latin typeface="Arial"/>
                <a:cs typeface="Arial"/>
              </a:rPr>
              <a:t>Land</a:t>
            </a:r>
            <a:r>
              <a:rPr dirty="0" sz="1800" spc="-165">
                <a:latin typeface="Arial"/>
                <a:cs typeface="Arial"/>
              </a:rPr>
              <a:t> </a:t>
            </a:r>
            <a:r>
              <a:rPr dirty="0" sz="1800" spc="10">
                <a:latin typeface="Arial"/>
                <a:cs typeface="Arial"/>
              </a:rPr>
              <a:t>Purchase  </a:t>
            </a:r>
            <a:r>
              <a:rPr dirty="0" sz="1800" spc="40">
                <a:latin typeface="Arial"/>
                <a:cs typeface="Arial"/>
              </a:rPr>
              <a:t>Proposed </a:t>
            </a:r>
            <a:r>
              <a:rPr dirty="0" sz="1800" spc="10">
                <a:latin typeface="Arial"/>
                <a:cs typeface="Arial"/>
              </a:rPr>
              <a:t>Curve </a:t>
            </a:r>
            <a:r>
              <a:rPr dirty="0" sz="1800" spc="75">
                <a:latin typeface="Arial"/>
                <a:cs typeface="Arial"/>
              </a:rPr>
              <a:t>in </a:t>
            </a:r>
            <a:r>
              <a:rPr dirty="0" sz="1800">
                <a:latin typeface="Arial"/>
                <a:cs typeface="Arial"/>
              </a:rPr>
              <a:t>Track  </a:t>
            </a:r>
            <a:r>
              <a:rPr dirty="0" sz="1800" spc="40">
                <a:latin typeface="Arial"/>
                <a:cs typeface="Arial"/>
              </a:rPr>
              <a:t>Proposed </a:t>
            </a:r>
            <a:r>
              <a:rPr dirty="0" sz="1800" spc="90">
                <a:latin typeface="Arial"/>
                <a:cs typeface="Arial"/>
              </a:rPr>
              <a:t>#8</a:t>
            </a:r>
            <a:r>
              <a:rPr dirty="0" sz="1800" spc="-135">
                <a:latin typeface="Arial"/>
                <a:cs typeface="Arial"/>
              </a:rPr>
              <a:t> </a:t>
            </a:r>
            <a:r>
              <a:rPr dirty="0" sz="1800" spc="75">
                <a:latin typeface="Arial"/>
                <a:cs typeface="Arial"/>
              </a:rPr>
              <a:t>Turnout</a:t>
            </a:r>
            <a:endParaRPr sz="1800">
              <a:latin typeface="Arial"/>
              <a:cs typeface="Arial"/>
            </a:endParaRPr>
          </a:p>
          <a:p>
            <a:pPr marL="26034" marR="648335">
              <a:lnSpc>
                <a:spcPct val="100699"/>
              </a:lnSpc>
              <a:spcBef>
                <a:spcPts val="765"/>
              </a:spcBef>
            </a:pPr>
            <a:r>
              <a:rPr dirty="0" sz="1800" spc="40">
                <a:latin typeface="Arial"/>
                <a:cs typeface="Arial"/>
              </a:rPr>
              <a:t>Proposed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5">
                <a:latin typeface="Arial"/>
                <a:cs typeface="Arial"/>
              </a:rPr>
              <a:t>Crossing  </a:t>
            </a:r>
            <a:r>
              <a:rPr dirty="0" sz="1800" spc="35">
                <a:latin typeface="Arial"/>
                <a:cs typeface="Arial"/>
              </a:rPr>
              <a:t>Location</a:t>
            </a:r>
            <a:endParaRPr sz="1800">
              <a:latin typeface="Arial"/>
              <a:cs typeface="Arial"/>
            </a:endParaRPr>
          </a:p>
          <a:p>
            <a:pPr marL="12700" marR="718820">
              <a:lnSpc>
                <a:spcPct val="100699"/>
              </a:lnSpc>
              <a:spcBef>
                <a:spcPts val="690"/>
              </a:spcBef>
            </a:pPr>
            <a:r>
              <a:rPr dirty="0" sz="1800" spc="35">
                <a:latin typeface="Arial"/>
                <a:cs typeface="Arial"/>
              </a:rPr>
              <a:t>Estimated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10">
                <a:latin typeface="Arial"/>
                <a:cs typeface="Arial"/>
              </a:rPr>
              <a:t>Existing  </a:t>
            </a:r>
            <a:r>
              <a:rPr dirty="0" sz="1800" spc="55">
                <a:latin typeface="Arial"/>
                <a:cs typeface="Arial"/>
              </a:rPr>
              <a:t>Property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20">
                <a:latin typeface="Arial"/>
                <a:cs typeface="Arial"/>
              </a:rPr>
              <a:t>Line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dirty="0" sz="1800" spc="35">
                <a:latin typeface="Arial"/>
                <a:cs typeface="Arial"/>
              </a:rPr>
              <a:t>Estimated </a:t>
            </a:r>
            <a:r>
              <a:rPr dirty="0" sz="1800" spc="10">
                <a:latin typeface="Arial"/>
                <a:cs typeface="Arial"/>
              </a:rPr>
              <a:t>Existing</a:t>
            </a:r>
            <a:r>
              <a:rPr dirty="0" sz="1800" spc="-1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Track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dirty="0" sz="1800" spc="35">
                <a:latin typeface="Arial"/>
                <a:cs typeface="Arial"/>
              </a:rPr>
              <a:t>Estimated </a:t>
            </a:r>
            <a:r>
              <a:rPr dirty="0" sz="1800" spc="10">
                <a:latin typeface="Arial"/>
                <a:cs typeface="Arial"/>
              </a:rPr>
              <a:t>Existing</a:t>
            </a:r>
            <a:r>
              <a:rPr dirty="0" sz="1800" spc="-130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ROW</a:t>
            </a:r>
            <a:endParaRPr sz="1800">
              <a:latin typeface="Arial"/>
              <a:cs typeface="Arial"/>
            </a:endParaRPr>
          </a:p>
          <a:p>
            <a:pPr marL="26034" marR="658495">
              <a:lnSpc>
                <a:spcPct val="100699"/>
              </a:lnSpc>
              <a:spcBef>
                <a:spcPts val="765"/>
              </a:spcBef>
            </a:pPr>
            <a:r>
              <a:rPr dirty="0" sz="1800" spc="35">
                <a:latin typeface="Arial"/>
                <a:cs typeface="Arial"/>
              </a:rPr>
              <a:t>Estimated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 spc="45">
                <a:latin typeface="Arial"/>
                <a:cs typeface="Arial"/>
              </a:rPr>
              <a:t>Building  </a:t>
            </a:r>
            <a:r>
              <a:rPr dirty="0" sz="1800" spc="35">
                <a:latin typeface="Arial"/>
                <a:cs typeface="Arial"/>
              </a:rPr>
              <a:t>Location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433724" y="3643587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solidFill>
            <a:srgbClr val="6AA8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8433724" y="3643587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8432424" y="4201362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432424" y="4201362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 spc="-150"/>
              <a:t>10</a:t>
            </a:fld>
          </a:p>
        </p:txBody>
      </p:sp>
      <p:sp>
        <p:nvSpPr>
          <p:cNvPr id="31" name="object 31"/>
          <p:cNvSpPr txBox="1"/>
          <p:nvPr/>
        </p:nvSpPr>
        <p:spPr>
          <a:xfrm>
            <a:off x="198375" y="6499822"/>
            <a:ext cx="1664970" cy="26797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1400">
                <a:latin typeface="Arial"/>
                <a:cs typeface="Arial"/>
              </a:rPr>
              <a:t>Speaking: Zoe</a:t>
            </a:r>
            <a:r>
              <a:rPr dirty="0" sz="1400" spc="-130">
                <a:latin typeface="Arial"/>
                <a:cs typeface="Arial"/>
              </a:rPr>
              <a:t> </a:t>
            </a:r>
            <a:r>
              <a:rPr dirty="0" sz="1400" spc="35">
                <a:latin typeface="Arial"/>
                <a:cs typeface="Arial"/>
              </a:rPr>
              <a:t>Wahr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164575" y="6567331"/>
            <a:ext cx="3283585" cy="23304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 sz="1200" spc="5">
                <a:latin typeface="Arial"/>
                <a:cs typeface="Arial"/>
              </a:rPr>
              <a:t>Above: </a:t>
            </a:r>
            <a:r>
              <a:rPr dirty="0" sz="1200" spc="-5">
                <a:latin typeface="Arial"/>
                <a:cs typeface="Arial"/>
              </a:rPr>
              <a:t>Screen </a:t>
            </a:r>
            <a:r>
              <a:rPr dirty="0" sz="1200" spc="35">
                <a:latin typeface="Arial"/>
                <a:cs typeface="Arial"/>
              </a:rPr>
              <a:t>capture </a:t>
            </a:r>
            <a:r>
              <a:rPr dirty="0" sz="1200" spc="65">
                <a:latin typeface="Arial"/>
                <a:cs typeface="Arial"/>
              </a:rPr>
              <a:t>of </a:t>
            </a:r>
            <a:r>
              <a:rPr dirty="0" sz="1200" spc="30">
                <a:latin typeface="Arial"/>
                <a:cs typeface="Arial"/>
              </a:rPr>
              <a:t>MicroStation</a:t>
            </a:r>
            <a:r>
              <a:rPr dirty="0" sz="1200" spc="-229">
                <a:latin typeface="Arial"/>
                <a:cs typeface="Arial"/>
              </a:rPr>
              <a:t> </a:t>
            </a:r>
            <a:r>
              <a:rPr dirty="0" sz="1200" spc="10">
                <a:latin typeface="Arial"/>
                <a:cs typeface="Arial"/>
              </a:rPr>
              <a:t>design.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1225" y="532789"/>
            <a:ext cx="4934585" cy="878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815"/>
              <a:t>Proposed </a:t>
            </a:r>
            <a:r>
              <a:rPr dirty="0" spc="-1010"/>
              <a:t>Track</a:t>
            </a:r>
            <a:r>
              <a:rPr dirty="0" spc="-525"/>
              <a:t> </a:t>
            </a:r>
            <a:r>
              <a:rPr dirty="0" spc="-930"/>
              <a:t>Layout</a:t>
            </a:r>
          </a:p>
        </p:txBody>
      </p:sp>
      <p:sp>
        <p:nvSpPr>
          <p:cNvPr id="3" name="object 3"/>
          <p:cNvSpPr/>
          <p:nvPr/>
        </p:nvSpPr>
        <p:spPr>
          <a:xfrm>
            <a:off x="185487" y="1399850"/>
            <a:ext cx="11821023" cy="5202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80725" y="1395087"/>
            <a:ext cx="11830685" cy="5212715"/>
          </a:xfrm>
          <a:custGeom>
            <a:avLst/>
            <a:gdLst/>
            <a:ahLst/>
            <a:cxnLst/>
            <a:rect l="l" t="t" r="r" b="b"/>
            <a:pathLst>
              <a:path w="11830685" h="5212715">
                <a:moveTo>
                  <a:pt x="0" y="0"/>
                </a:moveTo>
                <a:lnTo>
                  <a:pt x="11830549" y="0"/>
                </a:lnTo>
                <a:lnTo>
                  <a:pt x="11830549" y="5212274"/>
                </a:lnTo>
                <a:lnTo>
                  <a:pt x="0" y="5212274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1120035" y="6419583"/>
            <a:ext cx="16129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0">
                <a:latin typeface="Trebuchet MS"/>
                <a:cs typeface="Trebuchet MS"/>
              </a:rPr>
              <a:t>14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06525" y="6577824"/>
            <a:ext cx="73564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5">
                <a:latin typeface="Arial"/>
                <a:cs typeface="Arial"/>
              </a:rPr>
              <a:t>Above: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Screen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35">
                <a:latin typeface="Arial"/>
                <a:cs typeface="Arial"/>
              </a:rPr>
              <a:t>capture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65">
                <a:latin typeface="Arial"/>
                <a:cs typeface="Arial"/>
              </a:rPr>
              <a:t>of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30">
                <a:latin typeface="Arial"/>
                <a:cs typeface="Arial"/>
              </a:rPr>
              <a:t>MicroStation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15">
                <a:latin typeface="Arial"/>
                <a:cs typeface="Arial"/>
              </a:rPr>
              <a:t>design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60">
                <a:latin typeface="Arial"/>
                <a:cs typeface="Arial"/>
              </a:rPr>
              <a:t>with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30">
                <a:latin typeface="Arial"/>
                <a:cs typeface="Arial"/>
              </a:rPr>
              <a:t>an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25">
                <a:latin typeface="Arial"/>
                <a:cs typeface="Arial"/>
              </a:rPr>
              <a:t>emphasis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60">
                <a:latin typeface="Arial"/>
                <a:cs typeface="Arial"/>
              </a:rPr>
              <a:t>on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50">
                <a:latin typeface="Arial"/>
                <a:cs typeface="Arial"/>
              </a:rPr>
              <a:t>the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30">
                <a:latin typeface="Arial"/>
                <a:cs typeface="Arial"/>
              </a:rPr>
              <a:t>track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35">
                <a:latin typeface="Arial"/>
                <a:cs typeface="Arial"/>
              </a:rPr>
              <a:t>layout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40">
                <a:latin typeface="Arial"/>
                <a:cs typeface="Arial"/>
              </a:rPr>
              <a:t>and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30">
                <a:latin typeface="Arial"/>
                <a:cs typeface="Arial"/>
              </a:rPr>
              <a:t>measurements.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8525" y="6601913"/>
            <a:ext cx="16649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Speaking: Zoe</a:t>
            </a:r>
            <a:r>
              <a:rPr dirty="0" sz="1400" spc="-130">
                <a:latin typeface="Arial"/>
                <a:cs typeface="Arial"/>
              </a:rPr>
              <a:t> </a:t>
            </a:r>
            <a:r>
              <a:rPr dirty="0" sz="1400" spc="35">
                <a:latin typeface="Arial"/>
                <a:cs typeface="Arial"/>
              </a:rPr>
              <a:t>Wahr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1225" y="532789"/>
            <a:ext cx="8205470" cy="878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815"/>
              <a:t>Proposed </a:t>
            </a:r>
            <a:r>
              <a:rPr dirty="0" spc="-755"/>
              <a:t>Parking </a:t>
            </a:r>
            <a:r>
              <a:rPr dirty="0" spc="-969"/>
              <a:t>and </a:t>
            </a:r>
            <a:r>
              <a:rPr dirty="0" spc="-835"/>
              <a:t>Storage</a:t>
            </a:r>
            <a:r>
              <a:rPr dirty="0" spc="-745"/>
              <a:t> </a:t>
            </a:r>
            <a:r>
              <a:rPr dirty="0" spc="-930"/>
              <a:t>Layout</a:t>
            </a:r>
          </a:p>
        </p:txBody>
      </p:sp>
      <p:sp>
        <p:nvSpPr>
          <p:cNvPr id="3" name="object 3"/>
          <p:cNvSpPr/>
          <p:nvPr/>
        </p:nvSpPr>
        <p:spPr>
          <a:xfrm>
            <a:off x="8471225" y="2072487"/>
            <a:ext cx="2362199" cy="3505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120035" y="6419583"/>
            <a:ext cx="16129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0">
                <a:latin typeface="Trebuchet MS"/>
                <a:cs typeface="Trebuchet MS"/>
              </a:rPr>
              <a:t>15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6573" y="1515485"/>
            <a:ext cx="7262174" cy="4971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41810" y="1510723"/>
            <a:ext cx="7272020" cy="4981575"/>
          </a:xfrm>
          <a:custGeom>
            <a:avLst/>
            <a:gdLst/>
            <a:ahLst/>
            <a:cxnLst/>
            <a:rect l="l" t="t" r="r" b="b"/>
            <a:pathLst>
              <a:path w="7272020" h="4981575">
                <a:moveTo>
                  <a:pt x="0" y="0"/>
                </a:moveTo>
                <a:lnTo>
                  <a:pt x="7271699" y="0"/>
                </a:lnTo>
                <a:lnTo>
                  <a:pt x="7271699" y="4981000"/>
                </a:lnTo>
                <a:lnTo>
                  <a:pt x="0" y="498100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98375" y="6512062"/>
            <a:ext cx="193992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Speaking: Travis</a:t>
            </a:r>
            <a:r>
              <a:rPr dirty="0" sz="1400" spc="-120">
                <a:latin typeface="Arial"/>
                <a:cs typeface="Arial"/>
              </a:rPr>
              <a:t> </a:t>
            </a:r>
            <a:r>
              <a:rPr dirty="0" sz="1400" spc="35">
                <a:latin typeface="Arial"/>
                <a:cs typeface="Arial"/>
              </a:rPr>
              <a:t>Hamel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7200" y="517035"/>
            <a:ext cx="3581400" cy="878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835"/>
              <a:t>Storage</a:t>
            </a:r>
            <a:r>
              <a:rPr dirty="0" spc="-680"/>
              <a:t> </a:t>
            </a:r>
            <a:r>
              <a:rPr dirty="0" spc="-985"/>
              <a:t>Capacity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7200" y="3979877"/>
            <a:ext cx="4741545" cy="12484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00" spc="105">
                <a:latin typeface="Arial"/>
                <a:cs typeface="Arial"/>
              </a:rPr>
              <a:t>Optimum</a:t>
            </a:r>
            <a:r>
              <a:rPr dirty="0" sz="1900" spc="-45">
                <a:latin typeface="Arial"/>
                <a:cs typeface="Arial"/>
              </a:rPr>
              <a:t> </a:t>
            </a:r>
            <a:r>
              <a:rPr dirty="0" sz="1900" spc="5">
                <a:latin typeface="Arial"/>
                <a:cs typeface="Arial"/>
              </a:rPr>
              <a:t>Capacity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00">
              <a:latin typeface="Times New Roman"/>
              <a:cs typeface="Times New Roman"/>
            </a:endParaRPr>
          </a:p>
          <a:p>
            <a:pPr marL="469900" indent="-374650">
              <a:lnSpc>
                <a:spcPct val="100000"/>
              </a:lnSpc>
              <a:buChar char="●"/>
              <a:tabLst>
                <a:tab pos="469265" algn="l"/>
                <a:tab pos="469900" algn="l"/>
              </a:tabLst>
            </a:pPr>
            <a:r>
              <a:rPr dirty="0" sz="1900" spc="25">
                <a:latin typeface="Arial"/>
                <a:cs typeface="Arial"/>
              </a:rPr>
              <a:t>156 </a:t>
            </a:r>
            <a:r>
              <a:rPr dirty="0" sz="1900" spc="50">
                <a:latin typeface="Arial"/>
                <a:cs typeface="Arial"/>
              </a:rPr>
              <a:t>containers </a:t>
            </a:r>
            <a:r>
              <a:rPr dirty="0" sz="1900" spc="100">
                <a:latin typeface="Arial"/>
                <a:cs typeface="Arial"/>
              </a:rPr>
              <a:t>on</a:t>
            </a:r>
            <a:r>
              <a:rPr dirty="0" sz="1900" spc="-204">
                <a:latin typeface="Arial"/>
                <a:cs typeface="Arial"/>
              </a:rPr>
              <a:t> </a:t>
            </a:r>
            <a:r>
              <a:rPr dirty="0" sz="1900" spc="35">
                <a:latin typeface="Arial"/>
                <a:cs typeface="Arial"/>
              </a:rPr>
              <a:t>site</a:t>
            </a:r>
            <a:endParaRPr sz="1900">
              <a:latin typeface="Arial"/>
              <a:cs typeface="Arial"/>
            </a:endParaRPr>
          </a:p>
          <a:p>
            <a:pPr marL="469900" indent="-374650">
              <a:lnSpc>
                <a:spcPct val="100000"/>
              </a:lnSpc>
              <a:spcBef>
                <a:spcPts val="345"/>
              </a:spcBef>
              <a:buChar char="●"/>
              <a:tabLst>
                <a:tab pos="469265" algn="l"/>
                <a:tab pos="469900" algn="l"/>
              </a:tabLst>
            </a:pPr>
            <a:r>
              <a:rPr dirty="0" sz="1900" spc="65">
                <a:latin typeface="Arial"/>
                <a:cs typeface="Arial"/>
              </a:rPr>
              <a:t>Combination </a:t>
            </a:r>
            <a:r>
              <a:rPr dirty="0" sz="1900" spc="100">
                <a:latin typeface="Arial"/>
                <a:cs typeface="Arial"/>
              </a:rPr>
              <a:t>of</a:t>
            </a:r>
            <a:r>
              <a:rPr dirty="0" sz="1900" spc="-375">
                <a:latin typeface="Arial"/>
                <a:cs typeface="Arial"/>
              </a:rPr>
              <a:t> </a:t>
            </a:r>
            <a:r>
              <a:rPr dirty="0" sz="1900" spc="40">
                <a:latin typeface="Arial"/>
                <a:cs typeface="Arial"/>
              </a:rPr>
              <a:t>storage </a:t>
            </a:r>
            <a:r>
              <a:rPr dirty="0" sz="1900" spc="65">
                <a:latin typeface="Arial"/>
                <a:cs typeface="Arial"/>
              </a:rPr>
              <a:t>and </a:t>
            </a:r>
            <a:r>
              <a:rPr dirty="0" sz="1900" spc="50">
                <a:latin typeface="Arial"/>
                <a:cs typeface="Arial"/>
              </a:rPr>
              <a:t>eﬃciency</a:t>
            </a:r>
            <a:endParaRPr sz="1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65969" y="6360655"/>
            <a:ext cx="16129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0">
                <a:latin typeface="Trebuchet MS"/>
                <a:cs typeface="Trebuchet MS"/>
              </a:rPr>
              <a:t>16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44799" y="3979777"/>
            <a:ext cx="2171700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00" spc="95">
                <a:latin typeface="Arial"/>
                <a:cs typeface="Arial"/>
              </a:rPr>
              <a:t>Maximum</a:t>
            </a:r>
            <a:r>
              <a:rPr dirty="0" sz="1900" spc="-90">
                <a:latin typeface="Arial"/>
                <a:cs typeface="Arial"/>
              </a:rPr>
              <a:t> </a:t>
            </a:r>
            <a:r>
              <a:rPr dirty="0" sz="1900" spc="5">
                <a:latin typeface="Arial"/>
                <a:cs typeface="Arial"/>
              </a:rPr>
              <a:t>Capacity</a:t>
            </a:r>
            <a:endParaRPr sz="1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27683" y="4536037"/>
            <a:ext cx="2876550" cy="692150"/>
          </a:xfrm>
          <a:prstGeom prst="rect">
            <a:avLst/>
          </a:prstGeom>
        </p:spPr>
        <p:txBody>
          <a:bodyPr wrap="square" lIns="0" tIns="56515" rIns="0" bIns="0" rtlCol="0" vert="horz">
            <a:spAutoFit/>
          </a:bodyPr>
          <a:lstStyle/>
          <a:p>
            <a:pPr marL="386715" indent="-374015">
              <a:lnSpc>
                <a:spcPct val="100000"/>
              </a:lnSpc>
              <a:spcBef>
                <a:spcPts val="445"/>
              </a:spcBef>
              <a:buChar char="●"/>
              <a:tabLst>
                <a:tab pos="386715" algn="l"/>
                <a:tab pos="387350" algn="l"/>
              </a:tabLst>
            </a:pPr>
            <a:r>
              <a:rPr dirty="0" sz="1900" spc="25">
                <a:latin typeface="Arial"/>
                <a:cs typeface="Arial"/>
              </a:rPr>
              <a:t>320 </a:t>
            </a:r>
            <a:r>
              <a:rPr dirty="0" sz="1900" spc="50">
                <a:latin typeface="Arial"/>
                <a:cs typeface="Arial"/>
              </a:rPr>
              <a:t>containers </a:t>
            </a:r>
            <a:r>
              <a:rPr dirty="0" sz="1900" spc="100">
                <a:latin typeface="Arial"/>
                <a:cs typeface="Arial"/>
              </a:rPr>
              <a:t>on</a:t>
            </a:r>
            <a:r>
              <a:rPr dirty="0" sz="1900" spc="-250">
                <a:latin typeface="Arial"/>
                <a:cs typeface="Arial"/>
              </a:rPr>
              <a:t> </a:t>
            </a:r>
            <a:r>
              <a:rPr dirty="0" sz="1900" spc="35">
                <a:latin typeface="Arial"/>
                <a:cs typeface="Arial"/>
              </a:rPr>
              <a:t>site</a:t>
            </a:r>
            <a:endParaRPr sz="1900">
              <a:latin typeface="Arial"/>
              <a:cs typeface="Arial"/>
            </a:endParaRPr>
          </a:p>
          <a:p>
            <a:pPr marL="386715" indent="-374015">
              <a:lnSpc>
                <a:spcPct val="100000"/>
              </a:lnSpc>
              <a:spcBef>
                <a:spcPts val="345"/>
              </a:spcBef>
              <a:buChar char="●"/>
              <a:tabLst>
                <a:tab pos="386715" algn="l"/>
                <a:tab pos="387350" algn="l"/>
              </a:tabLst>
            </a:pPr>
            <a:r>
              <a:rPr dirty="0" sz="1900" spc="35">
                <a:latin typeface="Arial"/>
                <a:cs typeface="Arial"/>
              </a:rPr>
              <a:t>Low</a:t>
            </a:r>
            <a:r>
              <a:rPr dirty="0" sz="1900" spc="-50">
                <a:latin typeface="Arial"/>
                <a:cs typeface="Arial"/>
              </a:rPr>
              <a:t> </a:t>
            </a:r>
            <a:r>
              <a:rPr dirty="0" sz="1900" spc="50">
                <a:latin typeface="Arial"/>
                <a:cs typeface="Arial"/>
              </a:rPr>
              <a:t>eﬃciency</a:t>
            </a:r>
            <a:endParaRPr sz="19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86012" y="2180042"/>
            <a:ext cx="144780" cy="220979"/>
          </a:xfrm>
          <a:custGeom>
            <a:avLst/>
            <a:gdLst/>
            <a:ahLst/>
            <a:cxnLst/>
            <a:rect l="l" t="t" r="r" b="b"/>
            <a:pathLst>
              <a:path w="144780" h="220980">
                <a:moveTo>
                  <a:pt x="0" y="0"/>
                </a:moveTo>
                <a:lnTo>
                  <a:pt x="144299" y="0"/>
                </a:lnTo>
                <a:lnTo>
                  <a:pt x="144299" y="220499"/>
                </a:lnTo>
                <a:lnTo>
                  <a:pt x="0" y="220499"/>
                </a:lnTo>
                <a:lnTo>
                  <a:pt x="0" y="0"/>
                </a:lnTo>
                <a:close/>
              </a:path>
            </a:pathLst>
          </a:custGeom>
          <a:solidFill>
            <a:srgbClr val="3776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086012" y="2180042"/>
            <a:ext cx="144780" cy="220979"/>
          </a:xfrm>
          <a:custGeom>
            <a:avLst/>
            <a:gdLst/>
            <a:ahLst/>
            <a:cxnLst/>
            <a:rect l="l" t="t" r="r" b="b"/>
            <a:pathLst>
              <a:path w="144780" h="220980">
                <a:moveTo>
                  <a:pt x="0" y="0"/>
                </a:moveTo>
                <a:lnTo>
                  <a:pt x="144299" y="0"/>
                </a:lnTo>
                <a:lnTo>
                  <a:pt x="144299" y="220499"/>
                </a:lnTo>
                <a:lnTo>
                  <a:pt x="0" y="2204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289987" y="2180050"/>
            <a:ext cx="144780" cy="220979"/>
          </a:xfrm>
          <a:custGeom>
            <a:avLst/>
            <a:gdLst/>
            <a:ahLst/>
            <a:cxnLst/>
            <a:rect l="l" t="t" r="r" b="b"/>
            <a:pathLst>
              <a:path w="144779" h="220980">
                <a:moveTo>
                  <a:pt x="0" y="0"/>
                </a:moveTo>
                <a:lnTo>
                  <a:pt x="144299" y="0"/>
                </a:lnTo>
                <a:lnTo>
                  <a:pt x="144299" y="220499"/>
                </a:lnTo>
                <a:lnTo>
                  <a:pt x="0" y="220499"/>
                </a:lnTo>
                <a:lnTo>
                  <a:pt x="0" y="0"/>
                </a:lnTo>
                <a:close/>
              </a:path>
            </a:pathLst>
          </a:custGeom>
          <a:solidFill>
            <a:srgbClr val="3776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289987" y="2180050"/>
            <a:ext cx="144780" cy="220979"/>
          </a:xfrm>
          <a:custGeom>
            <a:avLst/>
            <a:gdLst/>
            <a:ahLst/>
            <a:cxnLst/>
            <a:rect l="l" t="t" r="r" b="b"/>
            <a:pathLst>
              <a:path w="144779" h="220980">
                <a:moveTo>
                  <a:pt x="0" y="0"/>
                </a:moveTo>
                <a:lnTo>
                  <a:pt x="144299" y="0"/>
                </a:lnTo>
                <a:lnTo>
                  <a:pt x="144299" y="220499"/>
                </a:lnTo>
                <a:lnTo>
                  <a:pt x="0" y="2204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086012" y="1963380"/>
            <a:ext cx="144780" cy="217170"/>
          </a:xfrm>
          <a:custGeom>
            <a:avLst/>
            <a:gdLst/>
            <a:ahLst/>
            <a:cxnLst/>
            <a:rect l="l" t="t" r="r" b="b"/>
            <a:pathLst>
              <a:path w="144780" h="217169">
                <a:moveTo>
                  <a:pt x="0" y="216662"/>
                </a:moveTo>
                <a:lnTo>
                  <a:pt x="144299" y="216662"/>
                </a:lnTo>
                <a:lnTo>
                  <a:pt x="144299" y="0"/>
                </a:lnTo>
                <a:lnTo>
                  <a:pt x="0" y="0"/>
                </a:lnTo>
                <a:lnTo>
                  <a:pt x="0" y="216662"/>
                </a:lnTo>
                <a:close/>
              </a:path>
            </a:pathLst>
          </a:custGeom>
          <a:solidFill>
            <a:srgbClr val="3776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086012" y="1959542"/>
            <a:ext cx="144780" cy="220979"/>
          </a:xfrm>
          <a:custGeom>
            <a:avLst/>
            <a:gdLst/>
            <a:ahLst/>
            <a:cxnLst/>
            <a:rect l="l" t="t" r="r" b="b"/>
            <a:pathLst>
              <a:path w="144780" h="220980">
                <a:moveTo>
                  <a:pt x="0" y="0"/>
                </a:moveTo>
                <a:lnTo>
                  <a:pt x="144299" y="0"/>
                </a:lnTo>
                <a:lnTo>
                  <a:pt x="144299" y="220499"/>
                </a:lnTo>
                <a:lnTo>
                  <a:pt x="0" y="2204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289987" y="1959542"/>
            <a:ext cx="144780" cy="220979"/>
          </a:xfrm>
          <a:custGeom>
            <a:avLst/>
            <a:gdLst/>
            <a:ahLst/>
            <a:cxnLst/>
            <a:rect l="l" t="t" r="r" b="b"/>
            <a:pathLst>
              <a:path w="144779" h="220980">
                <a:moveTo>
                  <a:pt x="0" y="0"/>
                </a:moveTo>
                <a:lnTo>
                  <a:pt x="144299" y="0"/>
                </a:lnTo>
                <a:lnTo>
                  <a:pt x="144299" y="220499"/>
                </a:lnTo>
                <a:lnTo>
                  <a:pt x="0" y="220499"/>
                </a:lnTo>
                <a:lnTo>
                  <a:pt x="0" y="0"/>
                </a:lnTo>
                <a:close/>
              </a:path>
            </a:pathLst>
          </a:custGeom>
          <a:solidFill>
            <a:srgbClr val="3776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289987" y="1959542"/>
            <a:ext cx="144780" cy="220979"/>
          </a:xfrm>
          <a:custGeom>
            <a:avLst/>
            <a:gdLst/>
            <a:ahLst/>
            <a:cxnLst/>
            <a:rect l="l" t="t" r="r" b="b"/>
            <a:pathLst>
              <a:path w="144779" h="220980">
                <a:moveTo>
                  <a:pt x="0" y="0"/>
                </a:moveTo>
                <a:lnTo>
                  <a:pt x="144299" y="0"/>
                </a:lnTo>
                <a:lnTo>
                  <a:pt x="144299" y="220499"/>
                </a:lnTo>
                <a:lnTo>
                  <a:pt x="0" y="2204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086012" y="1742880"/>
            <a:ext cx="144780" cy="220979"/>
          </a:xfrm>
          <a:custGeom>
            <a:avLst/>
            <a:gdLst/>
            <a:ahLst/>
            <a:cxnLst/>
            <a:rect l="l" t="t" r="r" b="b"/>
            <a:pathLst>
              <a:path w="144780" h="220980">
                <a:moveTo>
                  <a:pt x="0" y="0"/>
                </a:moveTo>
                <a:lnTo>
                  <a:pt x="144299" y="0"/>
                </a:lnTo>
                <a:lnTo>
                  <a:pt x="144299" y="220499"/>
                </a:lnTo>
                <a:lnTo>
                  <a:pt x="0" y="220499"/>
                </a:lnTo>
                <a:lnTo>
                  <a:pt x="0" y="0"/>
                </a:lnTo>
                <a:close/>
              </a:path>
            </a:pathLst>
          </a:custGeom>
          <a:solidFill>
            <a:srgbClr val="3776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086012" y="1742880"/>
            <a:ext cx="144780" cy="220979"/>
          </a:xfrm>
          <a:custGeom>
            <a:avLst/>
            <a:gdLst/>
            <a:ahLst/>
            <a:cxnLst/>
            <a:rect l="l" t="t" r="r" b="b"/>
            <a:pathLst>
              <a:path w="144780" h="220980">
                <a:moveTo>
                  <a:pt x="0" y="0"/>
                </a:moveTo>
                <a:lnTo>
                  <a:pt x="144299" y="0"/>
                </a:lnTo>
                <a:lnTo>
                  <a:pt x="144299" y="220499"/>
                </a:lnTo>
                <a:lnTo>
                  <a:pt x="0" y="2204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051249" y="2601980"/>
            <a:ext cx="144780" cy="213360"/>
          </a:xfrm>
          <a:custGeom>
            <a:avLst/>
            <a:gdLst/>
            <a:ahLst/>
            <a:cxnLst/>
            <a:rect l="l" t="t" r="r" b="b"/>
            <a:pathLst>
              <a:path w="144779" h="213360">
                <a:moveTo>
                  <a:pt x="0" y="213362"/>
                </a:moveTo>
                <a:lnTo>
                  <a:pt x="144299" y="213362"/>
                </a:lnTo>
                <a:lnTo>
                  <a:pt x="144299" y="0"/>
                </a:lnTo>
                <a:lnTo>
                  <a:pt x="0" y="0"/>
                </a:lnTo>
                <a:lnTo>
                  <a:pt x="0" y="213362"/>
                </a:lnTo>
                <a:close/>
              </a:path>
            </a:pathLst>
          </a:custGeom>
          <a:solidFill>
            <a:srgbClr val="3776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051249" y="2601980"/>
            <a:ext cx="144780" cy="220979"/>
          </a:xfrm>
          <a:custGeom>
            <a:avLst/>
            <a:gdLst/>
            <a:ahLst/>
            <a:cxnLst/>
            <a:rect l="l" t="t" r="r" b="b"/>
            <a:pathLst>
              <a:path w="144779" h="220980">
                <a:moveTo>
                  <a:pt x="0" y="0"/>
                </a:moveTo>
                <a:lnTo>
                  <a:pt x="144299" y="0"/>
                </a:lnTo>
                <a:lnTo>
                  <a:pt x="144299" y="220499"/>
                </a:lnTo>
                <a:lnTo>
                  <a:pt x="0" y="2204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994324" y="3461117"/>
            <a:ext cx="144780" cy="220979"/>
          </a:xfrm>
          <a:custGeom>
            <a:avLst/>
            <a:gdLst/>
            <a:ahLst/>
            <a:cxnLst/>
            <a:rect l="l" t="t" r="r" b="b"/>
            <a:pathLst>
              <a:path w="144780" h="220979">
                <a:moveTo>
                  <a:pt x="0" y="0"/>
                </a:moveTo>
                <a:lnTo>
                  <a:pt x="144299" y="0"/>
                </a:lnTo>
                <a:lnTo>
                  <a:pt x="144299" y="220499"/>
                </a:lnTo>
                <a:lnTo>
                  <a:pt x="0" y="220499"/>
                </a:lnTo>
                <a:lnTo>
                  <a:pt x="0" y="0"/>
                </a:lnTo>
                <a:close/>
              </a:path>
            </a:pathLst>
          </a:custGeom>
          <a:solidFill>
            <a:srgbClr val="3776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994324" y="3461117"/>
            <a:ext cx="144780" cy="220979"/>
          </a:xfrm>
          <a:custGeom>
            <a:avLst/>
            <a:gdLst/>
            <a:ahLst/>
            <a:cxnLst/>
            <a:rect l="l" t="t" r="r" b="b"/>
            <a:pathLst>
              <a:path w="144780" h="220979">
                <a:moveTo>
                  <a:pt x="0" y="0"/>
                </a:moveTo>
                <a:lnTo>
                  <a:pt x="144299" y="0"/>
                </a:lnTo>
                <a:lnTo>
                  <a:pt x="144299" y="220499"/>
                </a:lnTo>
                <a:lnTo>
                  <a:pt x="0" y="2204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187999" y="3461117"/>
            <a:ext cx="144780" cy="220979"/>
          </a:xfrm>
          <a:custGeom>
            <a:avLst/>
            <a:gdLst/>
            <a:ahLst/>
            <a:cxnLst/>
            <a:rect l="l" t="t" r="r" b="b"/>
            <a:pathLst>
              <a:path w="144779" h="220979">
                <a:moveTo>
                  <a:pt x="0" y="0"/>
                </a:moveTo>
                <a:lnTo>
                  <a:pt x="144299" y="0"/>
                </a:lnTo>
                <a:lnTo>
                  <a:pt x="144299" y="220499"/>
                </a:lnTo>
                <a:lnTo>
                  <a:pt x="0" y="220499"/>
                </a:lnTo>
                <a:lnTo>
                  <a:pt x="0" y="0"/>
                </a:lnTo>
                <a:close/>
              </a:path>
            </a:pathLst>
          </a:custGeom>
          <a:solidFill>
            <a:srgbClr val="3776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187999" y="3461117"/>
            <a:ext cx="144780" cy="220979"/>
          </a:xfrm>
          <a:custGeom>
            <a:avLst/>
            <a:gdLst/>
            <a:ahLst/>
            <a:cxnLst/>
            <a:rect l="l" t="t" r="r" b="b"/>
            <a:pathLst>
              <a:path w="144779" h="220979">
                <a:moveTo>
                  <a:pt x="0" y="0"/>
                </a:moveTo>
                <a:lnTo>
                  <a:pt x="144299" y="0"/>
                </a:lnTo>
                <a:lnTo>
                  <a:pt x="144299" y="220499"/>
                </a:lnTo>
                <a:lnTo>
                  <a:pt x="0" y="2204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994324" y="3240617"/>
            <a:ext cx="144780" cy="220979"/>
          </a:xfrm>
          <a:custGeom>
            <a:avLst/>
            <a:gdLst/>
            <a:ahLst/>
            <a:cxnLst/>
            <a:rect l="l" t="t" r="r" b="b"/>
            <a:pathLst>
              <a:path w="144780" h="220979">
                <a:moveTo>
                  <a:pt x="0" y="0"/>
                </a:moveTo>
                <a:lnTo>
                  <a:pt x="144299" y="0"/>
                </a:lnTo>
                <a:lnTo>
                  <a:pt x="144299" y="220499"/>
                </a:lnTo>
                <a:lnTo>
                  <a:pt x="0" y="220499"/>
                </a:lnTo>
                <a:lnTo>
                  <a:pt x="0" y="0"/>
                </a:lnTo>
                <a:close/>
              </a:path>
            </a:pathLst>
          </a:custGeom>
          <a:solidFill>
            <a:srgbClr val="3776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994324" y="3240617"/>
            <a:ext cx="144780" cy="220979"/>
          </a:xfrm>
          <a:custGeom>
            <a:avLst/>
            <a:gdLst/>
            <a:ahLst/>
            <a:cxnLst/>
            <a:rect l="l" t="t" r="r" b="b"/>
            <a:pathLst>
              <a:path w="144780" h="220979">
                <a:moveTo>
                  <a:pt x="0" y="0"/>
                </a:moveTo>
                <a:lnTo>
                  <a:pt x="144299" y="0"/>
                </a:lnTo>
                <a:lnTo>
                  <a:pt x="144299" y="220499"/>
                </a:lnTo>
                <a:lnTo>
                  <a:pt x="0" y="2204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381674" y="3240617"/>
            <a:ext cx="144780" cy="220979"/>
          </a:xfrm>
          <a:custGeom>
            <a:avLst/>
            <a:gdLst/>
            <a:ahLst/>
            <a:cxnLst/>
            <a:rect l="l" t="t" r="r" b="b"/>
            <a:pathLst>
              <a:path w="144779" h="220979">
                <a:moveTo>
                  <a:pt x="0" y="0"/>
                </a:moveTo>
                <a:lnTo>
                  <a:pt x="144299" y="0"/>
                </a:lnTo>
                <a:lnTo>
                  <a:pt x="144299" y="220499"/>
                </a:lnTo>
                <a:lnTo>
                  <a:pt x="0" y="220499"/>
                </a:lnTo>
                <a:lnTo>
                  <a:pt x="0" y="0"/>
                </a:lnTo>
                <a:close/>
              </a:path>
            </a:pathLst>
          </a:custGeom>
          <a:solidFill>
            <a:srgbClr val="3776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381674" y="3240617"/>
            <a:ext cx="144780" cy="220979"/>
          </a:xfrm>
          <a:custGeom>
            <a:avLst/>
            <a:gdLst/>
            <a:ahLst/>
            <a:cxnLst/>
            <a:rect l="l" t="t" r="r" b="b"/>
            <a:pathLst>
              <a:path w="144779" h="220979">
                <a:moveTo>
                  <a:pt x="0" y="0"/>
                </a:moveTo>
                <a:lnTo>
                  <a:pt x="144299" y="0"/>
                </a:lnTo>
                <a:lnTo>
                  <a:pt x="144299" y="220499"/>
                </a:lnTo>
                <a:lnTo>
                  <a:pt x="0" y="2204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187999" y="3020117"/>
            <a:ext cx="144780" cy="220979"/>
          </a:xfrm>
          <a:custGeom>
            <a:avLst/>
            <a:gdLst/>
            <a:ahLst/>
            <a:cxnLst/>
            <a:rect l="l" t="t" r="r" b="b"/>
            <a:pathLst>
              <a:path w="144779" h="220980">
                <a:moveTo>
                  <a:pt x="0" y="0"/>
                </a:moveTo>
                <a:lnTo>
                  <a:pt x="144299" y="0"/>
                </a:lnTo>
                <a:lnTo>
                  <a:pt x="144299" y="220499"/>
                </a:lnTo>
                <a:lnTo>
                  <a:pt x="0" y="220499"/>
                </a:lnTo>
                <a:lnTo>
                  <a:pt x="0" y="0"/>
                </a:lnTo>
                <a:close/>
              </a:path>
            </a:pathLst>
          </a:custGeom>
          <a:solidFill>
            <a:srgbClr val="3776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187999" y="3020117"/>
            <a:ext cx="144780" cy="220979"/>
          </a:xfrm>
          <a:custGeom>
            <a:avLst/>
            <a:gdLst/>
            <a:ahLst/>
            <a:cxnLst/>
            <a:rect l="l" t="t" r="r" b="b"/>
            <a:pathLst>
              <a:path w="144779" h="220980">
                <a:moveTo>
                  <a:pt x="0" y="0"/>
                </a:moveTo>
                <a:lnTo>
                  <a:pt x="144299" y="0"/>
                </a:lnTo>
                <a:lnTo>
                  <a:pt x="144299" y="220499"/>
                </a:lnTo>
                <a:lnTo>
                  <a:pt x="0" y="2204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187999" y="3240617"/>
            <a:ext cx="144780" cy="220979"/>
          </a:xfrm>
          <a:custGeom>
            <a:avLst/>
            <a:gdLst/>
            <a:ahLst/>
            <a:cxnLst/>
            <a:rect l="l" t="t" r="r" b="b"/>
            <a:pathLst>
              <a:path w="144779" h="220979">
                <a:moveTo>
                  <a:pt x="0" y="0"/>
                </a:moveTo>
                <a:lnTo>
                  <a:pt x="144299" y="0"/>
                </a:lnTo>
                <a:lnTo>
                  <a:pt x="144299" y="220499"/>
                </a:lnTo>
                <a:lnTo>
                  <a:pt x="0" y="220499"/>
                </a:lnTo>
                <a:lnTo>
                  <a:pt x="0" y="0"/>
                </a:lnTo>
                <a:close/>
              </a:path>
            </a:pathLst>
          </a:custGeom>
          <a:solidFill>
            <a:srgbClr val="3776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187999" y="3240617"/>
            <a:ext cx="144780" cy="220979"/>
          </a:xfrm>
          <a:custGeom>
            <a:avLst/>
            <a:gdLst/>
            <a:ahLst/>
            <a:cxnLst/>
            <a:rect l="l" t="t" r="r" b="b"/>
            <a:pathLst>
              <a:path w="144779" h="220979">
                <a:moveTo>
                  <a:pt x="0" y="0"/>
                </a:moveTo>
                <a:lnTo>
                  <a:pt x="144299" y="0"/>
                </a:lnTo>
                <a:lnTo>
                  <a:pt x="144299" y="220499"/>
                </a:lnTo>
                <a:lnTo>
                  <a:pt x="0" y="2204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381674" y="3461117"/>
            <a:ext cx="144780" cy="220979"/>
          </a:xfrm>
          <a:custGeom>
            <a:avLst/>
            <a:gdLst/>
            <a:ahLst/>
            <a:cxnLst/>
            <a:rect l="l" t="t" r="r" b="b"/>
            <a:pathLst>
              <a:path w="144779" h="220979">
                <a:moveTo>
                  <a:pt x="0" y="0"/>
                </a:moveTo>
                <a:lnTo>
                  <a:pt x="144299" y="0"/>
                </a:lnTo>
                <a:lnTo>
                  <a:pt x="144299" y="220499"/>
                </a:lnTo>
                <a:lnTo>
                  <a:pt x="0" y="220499"/>
                </a:lnTo>
                <a:lnTo>
                  <a:pt x="0" y="0"/>
                </a:lnTo>
                <a:close/>
              </a:path>
            </a:pathLst>
          </a:custGeom>
          <a:solidFill>
            <a:srgbClr val="3776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381674" y="3461117"/>
            <a:ext cx="144780" cy="220979"/>
          </a:xfrm>
          <a:custGeom>
            <a:avLst/>
            <a:gdLst/>
            <a:ahLst/>
            <a:cxnLst/>
            <a:rect l="l" t="t" r="r" b="b"/>
            <a:pathLst>
              <a:path w="144779" h="220979">
                <a:moveTo>
                  <a:pt x="0" y="0"/>
                </a:moveTo>
                <a:lnTo>
                  <a:pt x="144299" y="0"/>
                </a:lnTo>
                <a:lnTo>
                  <a:pt x="144299" y="220499"/>
                </a:lnTo>
                <a:lnTo>
                  <a:pt x="0" y="2204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769028" y="1876043"/>
            <a:ext cx="704321" cy="472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769028" y="3114381"/>
            <a:ext cx="704321" cy="472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947578" y="3114369"/>
            <a:ext cx="704321" cy="472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551420" y="1941900"/>
            <a:ext cx="913765" cy="448309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82245" marR="5080" indent="-170180">
              <a:lnSpc>
                <a:spcPts val="1650"/>
              </a:lnSpc>
              <a:spcBef>
                <a:spcPts val="180"/>
              </a:spcBef>
            </a:pPr>
            <a:r>
              <a:rPr dirty="0" sz="1400" spc="-5">
                <a:latin typeface="Arial"/>
                <a:cs typeface="Arial"/>
              </a:rPr>
              <a:t>Single</a:t>
            </a:r>
            <a:r>
              <a:rPr dirty="0" sz="1400" spc="-114">
                <a:latin typeface="Arial"/>
                <a:cs typeface="Arial"/>
              </a:rPr>
              <a:t> </a:t>
            </a:r>
            <a:r>
              <a:rPr dirty="0" sz="1400" spc="-15">
                <a:latin typeface="Arial"/>
                <a:cs typeface="Arial"/>
              </a:rPr>
              <a:t>Side  </a:t>
            </a:r>
            <a:r>
              <a:rPr dirty="0" sz="1400" spc="-35">
                <a:latin typeface="Arial"/>
                <a:cs typeface="Arial"/>
              </a:rPr>
              <a:t>Access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98448" y="3180225"/>
            <a:ext cx="1021715" cy="448309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235585" marR="5080" indent="-223520">
              <a:lnSpc>
                <a:spcPts val="1650"/>
              </a:lnSpc>
              <a:spcBef>
                <a:spcPts val="180"/>
              </a:spcBef>
            </a:pPr>
            <a:r>
              <a:rPr dirty="0" sz="1400" spc="45">
                <a:latin typeface="Arial"/>
                <a:cs typeface="Arial"/>
              </a:rPr>
              <a:t>Double</a:t>
            </a:r>
            <a:r>
              <a:rPr dirty="0" sz="1400" spc="-105">
                <a:latin typeface="Arial"/>
                <a:cs typeface="Arial"/>
              </a:rPr>
              <a:t> </a:t>
            </a:r>
            <a:r>
              <a:rPr dirty="0" sz="1400" spc="-15">
                <a:latin typeface="Arial"/>
                <a:cs typeface="Arial"/>
              </a:rPr>
              <a:t>Side  </a:t>
            </a:r>
            <a:r>
              <a:rPr dirty="0" sz="1400" spc="-35">
                <a:latin typeface="Arial"/>
                <a:cs typeface="Arial"/>
              </a:rPr>
              <a:t>Access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9051237" y="3461105"/>
            <a:ext cx="144780" cy="220979"/>
          </a:xfrm>
          <a:custGeom>
            <a:avLst/>
            <a:gdLst/>
            <a:ahLst/>
            <a:cxnLst/>
            <a:rect l="l" t="t" r="r" b="b"/>
            <a:pathLst>
              <a:path w="144779" h="220979">
                <a:moveTo>
                  <a:pt x="0" y="0"/>
                </a:moveTo>
                <a:lnTo>
                  <a:pt x="144299" y="0"/>
                </a:lnTo>
                <a:lnTo>
                  <a:pt x="144299" y="220499"/>
                </a:lnTo>
                <a:lnTo>
                  <a:pt x="0" y="220499"/>
                </a:lnTo>
                <a:lnTo>
                  <a:pt x="0" y="0"/>
                </a:lnTo>
                <a:close/>
              </a:path>
            </a:pathLst>
          </a:custGeom>
          <a:solidFill>
            <a:srgbClr val="3776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9051237" y="3461105"/>
            <a:ext cx="144780" cy="220979"/>
          </a:xfrm>
          <a:custGeom>
            <a:avLst/>
            <a:gdLst/>
            <a:ahLst/>
            <a:cxnLst/>
            <a:rect l="l" t="t" r="r" b="b"/>
            <a:pathLst>
              <a:path w="144779" h="220979">
                <a:moveTo>
                  <a:pt x="0" y="0"/>
                </a:moveTo>
                <a:lnTo>
                  <a:pt x="144299" y="0"/>
                </a:lnTo>
                <a:lnTo>
                  <a:pt x="144299" y="220499"/>
                </a:lnTo>
                <a:lnTo>
                  <a:pt x="0" y="2204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9244912" y="3461105"/>
            <a:ext cx="144780" cy="220979"/>
          </a:xfrm>
          <a:custGeom>
            <a:avLst/>
            <a:gdLst/>
            <a:ahLst/>
            <a:cxnLst/>
            <a:rect l="l" t="t" r="r" b="b"/>
            <a:pathLst>
              <a:path w="144779" h="220979">
                <a:moveTo>
                  <a:pt x="0" y="0"/>
                </a:moveTo>
                <a:lnTo>
                  <a:pt x="144299" y="0"/>
                </a:lnTo>
                <a:lnTo>
                  <a:pt x="144299" y="220499"/>
                </a:lnTo>
                <a:lnTo>
                  <a:pt x="0" y="220499"/>
                </a:lnTo>
                <a:lnTo>
                  <a:pt x="0" y="0"/>
                </a:lnTo>
                <a:close/>
              </a:path>
            </a:pathLst>
          </a:custGeom>
          <a:solidFill>
            <a:srgbClr val="3776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9244912" y="3461105"/>
            <a:ext cx="144780" cy="220979"/>
          </a:xfrm>
          <a:custGeom>
            <a:avLst/>
            <a:gdLst/>
            <a:ahLst/>
            <a:cxnLst/>
            <a:rect l="l" t="t" r="r" b="b"/>
            <a:pathLst>
              <a:path w="144779" h="220979">
                <a:moveTo>
                  <a:pt x="0" y="0"/>
                </a:moveTo>
                <a:lnTo>
                  <a:pt x="144299" y="0"/>
                </a:lnTo>
                <a:lnTo>
                  <a:pt x="144299" y="220499"/>
                </a:lnTo>
                <a:lnTo>
                  <a:pt x="0" y="2204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9051237" y="3240605"/>
            <a:ext cx="144780" cy="220979"/>
          </a:xfrm>
          <a:custGeom>
            <a:avLst/>
            <a:gdLst/>
            <a:ahLst/>
            <a:cxnLst/>
            <a:rect l="l" t="t" r="r" b="b"/>
            <a:pathLst>
              <a:path w="144779" h="220979">
                <a:moveTo>
                  <a:pt x="0" y="0"/>
                </a:moveTo>
                <a:lnTo>
                  <a:pt x="144299" y="0"/>
                </a:lnTo>
                <a:lnTo>
                  <a:pt x="144299" y="220499"/>
                </a:lnTo>
                <a:lnTo>
                  <a:pt x="0" y="220499"/>
                </a:lnTo>
                <a:lnTo>
                  <a:pt x="0" y="0"/>
                </a:lnTo>
                <a:close/>
              </a:path>
            </a:pathLst>
          </a:custGeom>
          <a:solidFill>
            <a:srgbClr val="3776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9051237" y="3240605"/>
            <a:ext cx="144780" cy="220979"/>
          </a:xfrm>
          <a:custGeom>
            <a:avLst/>
            <a:gdLst/>
            <a:ahLst/>
            <a:cxnLst/>
            <a:rect l="l" t="t" r="r" b="b"/>
            <a:pathLst>
              <a:path w="144779" h="220979">
                <a:moveTo>
                  <a:pt x="0" y="0"/>
                </a:moveTo>
                <a:lnTo>
                  <a:pt x="144299" y="0"/>
                </a:lnTo>
                <a:lnTo>
                  <a:pt x="144299" y="220499"/>
                </a:lnTo>
                <a:lnTo>
                  <a:pt x="0" y="2204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9438587" y="3254867"/>
            <a:ext cx="144780" cy="206375"/>
          </a:xfrm>
          <a:custGeom>
            <a:avLst/>
            <a:gdLst/>
            <a:ahLst/>
            <a:cxnLst/>
            <a:rect l="l" t="t" r="r" b="b"/>
            <a:pathLst>
              <a:path w="144779" h="206375">
                <a:moveTo>
                  <a:pt x="0" y="206237"/>
                </a:moveTo>
                <a:lnTo>
                  <a:pt x="144299" y="206237"/>
                </a:lnTo>
                <a:lnTo>
                  <a:pt x="144299" y="0"/>
                </a:lnTo>
                <a:lnTo>
                  <a:pt x="0" y="0"/>
                </a:lnTo>
                <a:lnTo>
                  <a:pt x="0" y="206237"/>
                </a:lnTo>
                <a:close/>
              </a:path>
            </a:pathLst>
          </a:custGeom>
          <a:solidFill>
            <a:srgbClr val="3776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9438587" y="3240605"/>
            <a:ext cx="144780" cy="220979"/>
          </a:xfrm>
          <a:custGeom>
            <a:avLst/>
            <a:gdLst/>
            <a:ahLst/>
            <a:cxnLst/>
            <a:rect l="l" t="t" r="r" b="b"/>
            <a:pathLst>
              <a:path w="144779" h="220979">
                <a:moveTo>
                  <a:pt x="0" y="0"/>
                </a:moveTo>
                <a:lnTo>
                  <a:pt x="144299" y="0"/>
                </a:lnTo>
                <a:lnTo>
                  <a:pt x="144299" y="220499"/>
                </a:lnTo>
                <a:lnTo>
                  <a:pt x="0" y="2204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9244912" y="3035842"/>
            <a:ext cx="144780" cy="205104"/>
          </a:xfrm>
          <a:custGeom>
            <a:avLst/>
            <a:gdLst/>
            <a:ahLst/>
            <a:cxnLst/>
            <a:rect l="l" t="t" r="r" b="b"/>
            <a:pathLst>
              <a:path w="144779" h="205105">
                <a:moveTo>
                  <a:pt x="0" y="204762"/>
                </a:moveTo>
                <a:lnTo>
                  <a:pt x="144299" y="204762"/>
                </a:lnTo>
                <a:lnTo>
                  <a:pt x="144299" y="0"/>
                </a:lnTo>
                <a:lnTo>
                  <a:pt x="0" y="0"/>
                </a:lnTo>
                <a:lnTo>
                  <a:pt x="0" y="204762"/>
                </a:lnTo>
                <a:close/>
              </a:path>
            </a:pathLst>
          </a:custGeom>
          <a:solidFill>
            <a:srgbClr val="3776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9244912" y="3020105"/>
            <a:ext cx="144780" cy="220979"/>
          </a:xfrm>
          <a:custGeom>
            <a:avLst/>
            <a:gdLst/>
            <a:ahLst/>
            <a:cxnLst/>
            <a:rect l="l" t="t" r="r" b="b"/>
            <a:pathLst>
              <a:path w="144779" h="220980">
                <a:moveTo>
                  <a:pt x="0" y="0"/>
                </a:moveTo>
                <a:lnTo>
                  <a:pt x="144299" y="0"/>
                </a:lnTo>
                <a:lnTo>
                  <a:pt x="144299" y="220499"/>
                </a:lnTo>
                <a:lnTo>
                  <a:pt x="0" y="2204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9244912" y="3240605"/>
            <a:ext cx="144780" cy="220979"/>
          </a:xfrm>
          <a:custGeom>
            <a:avLst/>
            <a:gdLst/>
            <a:ahLst/>
            <a:cxnLst/>
            <a:rect l="l" t="t" r="r" b="b"/>
            <a:pathLst>
              <a:path w="144779" h="220979">
                <a:moveTo>
                  <a:pt x="0" y="0"/>
                </a:moveTo>
                <a:lnTo>
                  <a:pt x="144299" y="0"/>
                </a:lnTo>
                <a:lnTo>
                  <a:pt x="144299" y="220499"/>
                </a:lnTo>
                <a:lnTo>
                  <a:pt x="0" y="220499"/>
                </a:lnTo>
                <a:lnTo>
                  <a:pt x="0" y="0"/>
                </a:lnTo>
                <a:close/>
              </a:path>
            </a:pathLst>
          </a:custGeom>
          <a:solidFill>
            <a:srgbClr val="3776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9244912" y="3240605"/>
            <a:ext cx="144780" cy="220979"/>
          </a:xfrm>
          <a:custGeom>
            <a:avLst/>
            <a:gdLst/>
            <a:ahLst/>
            <a:cxnLst/>
            <a:rect l="l" t="t" r="r" b="b"/>
            <a:pathLst>
              <a:path w="144779" h="220979">
                <a:moveTo>
                  <a:pt x="0" y="0"/>
                </a:moveTo>
                <a:lnTo>
                  <a:pt x="144299" y="0"/>
                </a:lnTo>
                <a:lnTo>
                  <a:pt x="144299" y="220499"/>
                </a:lnTo>
                <a:lnTo>
                  <a:pt x="0" y="2204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9438587" y="3461105"/>
            <a:ext cx="144780" cy="220979"/>
          </a:xfrm>
          <a:custGeom>
            <a:avLst/>
            <a:gdLst/>
            <a:ahLst/>
            <a:cxnLst/>
            <a:rect l="l" t="t" r="r" b="b"/>
            <a:pathLst>
              <a:path w="144779" h="220979">
                <a:moveTo>
                  <a:pt x="0" y="0"/>
                </a:moveTo>
                <a:lnTo>
                  <a:pt x="144299" y="0"/>
                </a:lnTo>
                <a:lnTo>
                  <a:pt x="144299" y="220499"/>
                </a:lnTo>
                <a:lnTo>
                  <a:pt x="0" y="220499"/>
                </a:lnTo>
                <a:lnTo>
                  <a:pt x="0" y="0"/>
                </a:lnTo>
                <a:close/>
              </a:path>
            </a:pathLst>
          </a:custGeom>
          <a:solidFill>
            <a:srgbClr val="3776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9438587" y="3461105"/>
            <a:ext cx="144780" cy="220979"/>
          </a:xfrm>
          <a:custGeom>
            <a:avLst/>
            <a:gdLst/>
            <a:ahLst/>
            <a:cxnLst/>
            <a:rect l="l" t="t" r="r" b="b"/>
            <a:pathLst>
              <a:path w="144779" h="220979">
                <a:moveTo>
                  <a:pt x="0" y="0"/>
                </a:moveTo>
                <a:lnTo>
                  <a:pt x="144299" y="0"/>
                </a:lnTo>
                <a:lnTo>
                  <a:pt x="144299" y="220499"/>
                </a:lnTo>
                <a:lnTo>
                  <a:pt x="0" y="2204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52" name="object 52"/>
          <p:cNvGraphicFramePr>
            <a:graphicFrameLocks noGrp="1"/>
          </p:cNvGraphicFramePr>
          <p:nvPr/>
        </p:nvGraphicFramePr>
        <p:xfrm>
          <a:off x="8986487" y="1084180"/>
          <a:ext cx="158750" cy="1104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145"/>
              </a:tblGrid>
              <a:tr h="2238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37761C"/>
                    </a:solidFill>
                  </a:tcPr>
                </a:tc>
              </a:tr>
              <a:tr h="2238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7761C"/>
                    </a:solidFill>
                  </a:tcPr>
                </a:tc>
              </a:tr>
              <a:tr h="2071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7761C"/>
                    </a:solidFill>
                  </a:tcPr>
                </a:tc>
              </a:tr>
              <a:tr h="2195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7761C"/>
                    </a:solidFill>
                  </a:tcPr>
                </a:tc>
              </a:tr>
              <a:tr h="2204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7761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3" name="object 53"/>
          <p:cNvGraphicFramePr>
            <a:graphicFrameLocks noGrp="1"/>
          </p:cNvGraphicFramePr>
          <p:nvPr/>
        </p:nvGraphicFramePr>
        <p:xfrm>
          <a:off x="9190462" y="1088930"/>
          <a:ext cx="158750" cy="1099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145"/>
              </a:tblGrid>
              <a:tr h="2257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37761C"/>
                    </a:solidFill>
                  </a:tcPr>
                </a:tc>
              </a:tr>
              <a:tr h="2214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37761C"/>
                    </a:solidFill>
                  </a:tcPr>
                </a:tc>
              </a:tr>
              <a:tr h="2162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7761C"/>
                    </a:solidFill>
                  </a:tcPr>
                </a:tc>
              </a:tr>
              <a:tr h="2062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7761C"/>
                    </a:solidFill>
                  </a:tcPr>
                </a:tc>
              </a:tr>
              <a:tr h="2204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7761C"/>
                    </a:solidFill>
                  </a:tcPr>
                </a:tc>
              </a:tr>
            </a:tbl>
          </a:graphicData>
        </a:graphic>
      </p:graphicFrame>
      <p:sp>
        <p:nvSpPr>
          <p:cNvPr id="54" name="object 54"/>
          <p:cNvSpPr/>
          <p:nvPr/>
        </p:nvSpPr>
        <p:spPr>
          <a:xfrm>
            <a:off x="9674266" y="1659293"/>
            <a:ext cx="704320" cy="472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9825942" y="3114369"/>
            <a:ext cx="704320" cy="472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8004492" y="3114356"/>
            <a:ext cx="704320" cy="472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9051249" y="2815342"/>
            <a:ext cx="144780" cy="205104"/>
          </a:xfrm>
          <a:custGeom>
            <a:avLst/>
            <a:gdLst/>
            <a:ahLst/>
            <a:cxnLst/>
            <a:rect l="l" t="t" r="r" b="b"/>
            <a:pathLst>
              <a:path w="144779" h="205105">
                <a:moveTo>
                  <a:pt x="0" y="204749"/>
                </a:moveTo>
                <a:lnTo>
                  <a:pt x="144299" y="204749"/>
                </a:lnTo>
                <a:lnTo>
                  <a:pt x="144299" y="0"/>
                </a:lnTo>
                <a:lnTo>
                  <a:pt x="0" y="0"/>
                </a:lnTo>
                <a:lnTo>
                  <a:pt x="0" y="204749"/>
                </a:lnTo>
                <a:close/>
              </a:path>
            </a:pathLst>
          </a:custGeom>
          <a:solidFill>
            <a:srgbClr val="3776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9051249" y="2815342"/>
            <a:ext cx="144780" cy="220979"/>
          </a:xfrm>
          <a:custGeom>
            <a:avLst/>
            <a:gdLst/>
            <a:ahLst/>
            <a:cxnLst/>
            <a:rect l="l" t="t" r="r" b="b"/>
            <a:pathLst>
              <a:path w="144779" h="220980">
                <a:moveTo>
                  <a:pt x="0" y="0"/>
                </a:moveTo>
                <a:lnTo>
                  <a:pt x="144299" y="0"/>
                </a:lnTo>
                <a:lnTo>
                  <a:pt x="144299" y="220499"/>
                </a:lnTo>
                <a:lnTo>
                  <a:pt x="0" y="2204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9051249" y="3020092"/>
            <a:ext cx="144780" cy="220979"/>
          </a:xfrm>
          <a:custGeom>
            <a:avLst/>
            <a:gdLst/>
            <a:ahLst/>
            <a:cxnLst/>
            <a:rect l="l" t="t" r="r" b="b"/>
            <a:pathLst>
              <a:path w="144779" h="220980">
                <a:moveTo>
                  <a:pt x="0" y="0"/>
                </a:moveTo>
                <a:lnTo>
                  <a:pt x="144299" y="0"/>
                </a:lnTo>
                <a:lnTo>
                  <a:pt x="144299" y="220499"/>
                </a:lnTo>
                <a:lnTo>
                  <a:pt x="0" y="220499"/>
                </a:lnTo>
                <a:lnTo>
                  <a:pt x="0" y="0"/>
                </a:lnTo>
                <a:close/>
              </a:path>
            </a:pathLst>
          </a:custGeom>
          <a:solidFill>
            <a:srgbClr val="3776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9051249" y="3020092"/>
            <a:ext cx="144780" cy="220979"/>
          </a:xfrm>
          <a:custGeom>
            <a:avLst/>
            <a:gdLst/>
            <a:ahLst/>
            <a:cxnLst/>
            <a:rect l="l" t="t" r="r" b="b"/>
            <a:pathLst>
              <a:path w="144779" h="220980">
                <a:moveTo>
                  <a:pt x="0" y="0"/>
                </a:moveTo>
                <a:lnTo>
                  <a:pt x="144299" y="0"/>
                </a:lnTo>
                <a:lnTo>
                  <a:pt x="144299" y="220499"/>
                </a:lnTo>
                <a:lnTo>
                  <a:pt x="0" y="2204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9244924" y="2601980"/>
            <a:ext cx="144780" cy="213360"/>
          </a:xfrm>
          <a:custGeom>
            <a:avLst/>
            <a:gdLst/>
            <a:ahLst/>
            <a:cxnLst/>
            <a:rect l="l" t="t" r="r" b="b"/>
            <a:pathLst>
              <a:path w="144779" h="213360">
                <a:moveTo>
                  <a:pt x="0" y="213362"/>
                </a:moveTo>
                <a:lnTo>
                  <a:pt x="144299" y="213362"/>
                </a:lnTo>
                <a:lnTo>
                  <a:pt x="144299" y="0"/>
                </a:lnTo>
                <a:lnTo>
                  <a:pt x="0" y="0"/>
                </a:lnTo>
                <a:lnTo>
                  <a:pt x="0" y="213362"/>
                </a:lnTo>
                <a:close/>
              </a:path>
            </a:pathLst>
          </a:custGeom>
          <a:solidFill>
            <a:srgbClr val="3776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9244924" y="2601980"/>
            <a:ext cx="144780" cy="220979"/>
          </a:xfrm>
          <a:custGeom>
            <a:avLst/>
            <a:gdLst/>
            <a:ahLst/>
            <a:cxnLst/>
            <a:rect l="l" t="t" r="r" b="b"/>
            <a:pathLst>
              <a:path w="144779" h="220980">
                <a:moveTo>
                  <a:pt x="0" y="0"/>
                </a:moveTo>
                <a:lnTo>
                  <a:pt x="144299" y="0"/>
                </a:lnTo>
                <a:lnTo>
                  <a:pt x="144299" y="220499"/>
                </a:lnTo>
                <a:lnTo>
                  <a:pt x="0" y="2204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9244924" y="2815342"/>
            <a:ext cx="144780" cy="220979"/>
          </a:xfrm>
          <a:custGeom>
            <a:avLst/>
            <a:gdLst/>
            <a:ahLst/>
            <a:cxnLst/>
            <a:rect l="l" t="t" r="r" b="b"/>
            <a:pathLst>
              <a:path w="144779" h="220980">
                <a:moveTo>
                  <a:pt x="0" y="0"/>
                </a:moveTo>
                <a:lnTo>
                  <a:pt x="144299" y="0"/>
                </a:lnTo>
                <a:lnTo>
                  <a:pt x="144299" y="220499"/>
                </a:lnTo>
                <a:lnTo>
                  <a:pt x="0" y="220499"/>
                </a:lnTo>
                <a:lnTo>
                  <a:pt x="0" y="0"/>
                </a:lnTo>
                <a:close/>
              </a:path>
            </a:pathLst>
          </a:custGeom>
          <a:solidFill>
            <a:srgbClr val="3776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9244924" y="2815342"/>
            <a:ext cx="144780" cy="220979"/>
          </a:xfrm>
          <a:custGeom>
            <a:avLst/>
            <a:gdLst/>
            <a:ahLst/>
            <a:cxnLst/>
            <a:rect l="l" t="t" r="r" b="b"/>
            <a:pathLst>
              <a:path w="144779" h="220980">
                <a:moveTo>
                  <a:pt x="0" y="0"/>
                </a:moveTo>
                <a:lnTo>
                  <a:pt x="144299" y="0"/>
                </a:lnTo>
                <a:lnTo>
                  <a:pt x="144299" y="220499"/>
                </a:lnTo>
                <a:lnTo>
                  <a:pt x="0" y="2204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9438599" y="2822442"/>
            <a:ext cx="144780" cy="213995"/>
          </a:xfrm>
          <a:custGeom>
            <a:avLst/>
            <a:gdLst/>
            <a:ahLst/>
            <a:cxnLst/>
            <a:rect l="l" t="t" r="r" b="b"/>
            <a:pathLst>
              <a:path w="144779" h="213994">
                <a:moveTo>
                  <a:pt x="0" y="213399"/>
                </a:moveTo>
                <a:lnTo>
                  <a:pt x="144299" y="213399"/>
                </a:lnTo>
                <a:lnTo>
                  <a:pt x="144299" y="0"/>
                </a:lnTo>
                <a:lnTo>
                  <a:pt x="0" y="0"/>
                </a:lnTo>
                <a:lnTo>
                  <a:pt x="0" y="213399"/>
                </a:lnTo>
                <a:close/>
              </a:path>
            </a:pathLst>
          </a:custGeom>
          <a:solidFill>
            <a:srgbClr val="3776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9438599" y="2815342"/>
            <a:ext cx="144780" cy="220979"/>
          </a:xfrm>
          <a:custGeom>
            <a:avLst/>
            <a:gdLst/>
            <a:ahLst/>
            <a:cxnLst/>
            <a:rect l="l" t="t" r="r" b="b"/>
            <a:pathLst>
              <a:path w="144779" h="220980">
                <a:moveTo>
                  <a:pt x="0" y="0"/>
                </a:moveTo>
                <a:lnTo>
                  <a:pt x="144299" y="0"/>
                </a:lnTo>
                <a:lnTo>
                  <a:pt x="144299" y="220499"/>
                </a:lnTo>
                <a:lnTo>
                  <a:pt x="0" y="2204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9438599" y="3034367"/>
            <a:ext cx="144780" cy="220979"/>
          </a:xfrm>
          <a:custGeom>
            <a:avLst/>
            <a:gdLst/>
            <a:ahLst/>
            <a:cxnLst/>
            <a:rect l="l" t="t" r="r" b="b"/>
            <a:pathLst>
              <a:path w="144779" h="220979">
                <a:moveTo>
                  <a:pt x="0" y="0"/>
                </a:moveTo>
                <a:lnTo>
                  <a:pt x="144299" y="0"/>
                </a:lnTo>
                <a:lnTo>
                  <a:pt x="144299" y="220499"/>
                </a:lnTo>
                <a:lnTo>
                  <a:pt x="0" y="220499"/>
                </a:lnTo>
                <a:lnTo>
                  <a:pt x="0" y="0"/>
                </a:lnTo>
                <a:close/>
              </a:path>
            </a:pathLst>
          </a:custGeom>
          <a:solidFill>
            <a:srgbClr val="3776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9438599" y="3034367"/>
            <a:ext cx="144780" cy="220979"/>
          </a:xfrm>
          <a:custGeom>
            <a:avLst/>
            <a:gdLst/>
            <a:ahLst/>
            <a:cxnLst/>
            <a:rect l="l" t="t" r="r" b="b"/>
            <a:pathLst>
              <a:path w="144779" h="220979">
                <a:moveTo>
                  <a:pt x="0" y="0"/>
                </a:moveTo>
                <a:lnTo>
                  <a:pt x="144299" y="0"/>
                </a:lnTo>
                <a:lnTo>
                  <a:pt x="144299" y="220499"/>
                </a:lnTo>
                <a:lnTo>
                  <a:pt x="0" y="2204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9438599" y="2601942"/>
            <a:ext cx="144780" cy="220979"/>
          </a:xfrm>
          <a:custGeom>
            <a:avLst/>
            <a:gdLst/>
            <a:ahLst/>
            <a:cxnLst/>
            <a:rect l="l" t="t" r="r" b="b"/>
            <a:pathLst>
              <a:path w="144779" h="220980">
                <a:moveTo>
                  <a:pt x="0" y="0"/>
                </a:moveTo>
                <a:lnTo>
                  <a:pt x="144299" y="0"/>
                </a:lnTo>
                <a:lnTo>
                  <a:pt x="144299" y="220499"/>
                </a:lnTo>
                <a:lnTo>
                  <a:pt x="0" y="220499"/>
                </a:lnTo>
                <a:lnTo>
                  <a:pt x="0" y="0"/>
                </a:lnTo>
                <a:close/>
              </a:path>
            </a:pathLst>
          </a:custGeom>
          <a:solidFill>
            <a:srgbClr val="3776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9438599" y="2601942"/>
            <a:ext cx="144780" cy="220979"/>
          </a:xfrm>
          <a:custGeom>
            <a:avLst/>
            <a:gdLst/>
            <a:ahLst/>
            <a:cxnLst/>
            <a:rect l="l" t="t" r="r" b="b"/>
            <a:pathLst>
              <a:path w="144779" h="220980">
                <a:moveTo>
                  <a:pt x="0" y="0"/>
                </a:moveTo>
                <a:lnTo>
                  <a:pt x="144299" y="0"/>
                </a:lnTo>
                <a:lnTo>
                  <a:pt x="144299" y="220499"/>
                </a:lnTo>
                <a:lnTo>
                  <a:pt x="0" y="2204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 txBox="1"/>
          <p:nvPr/>
        </p:nvSpPr>
        <p:spPr>
          <a:xfrm>
            <a:off x="198375" y="6512062"/>
            <a:ext cx="193992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Speaking: Travis</a:t>
            </a:r>
            <a:r>
              <a:rPr dirty="0" sz="1400" spc="-120">
                <a:latin typeface="Arial"/>
                <a:cs typeface="Arial"/>
              </a:rPr>
              <a:t> </a:t>
            </a:r>
            <a:r>
              <a:rPr dirty="0" sz="1400" spc="35">
                <a:latin typeface="Arial"/>
                <a:cs typeface="Arial"/>
              </a:rPr>
              <a:t>Hamel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1225" y="532789"/>
            <a:ext cx="4608195" cy="878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815"/>
              <a:t>Proposed</a:t>
            </a:r>
            <a:r>
              <a:rPr dirty="0" spc="-675"/>
              <a:t> </a:t>
            </a:r>
            <a:r>
              <a:rPr dirty="0" spc="-860"/>
              <a:t>Operations</a:t>
            </a:r>
          </a:p>
        </p:txBody>
      </p:sp>
      <p:sp>
        <p:nvSpPr>
          <p:cNvPr id="3" name="object 3"/>
          <p:cNvSpPr/>
          <p:nvPr/>
        </p:nvSpPr>
        <p:spPr>
          <a:xfrm>
            <a:off x="838200" y="1416277"/>
            <a:ext cx="8889794" cy="4749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023913" y="1839548"/>
            <a:ext cx="254000" cy="677545"/>
          </a:xfrm>
          <a:custGeom>
            <a:avLst/>
            <a:gdLst/>
            <a:ahLst/>
            <a:cxnLst/>
            <a:rect l="l" t="t" r="r" b="b"/>
            <a:pathLst>
              <a:path w="254000" h="677544">
                <a:moveTo>
                  <a:pt x="196499" y="677099"/>
                </a:moveTo>
                <a:lnTo>
                  <a:pt x="0" y="659999"/>
                </a:lnTo>
                <a:lnTo>
                  <a:pt x="56999" y="0"/>
                </a:lnTo>
                <a:lnTo>
                  <a:pt x="253499" y="17099"/>
                </a:lnTo>
                <a:lnTo>
                  <a:pt x="196499" y="67709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023913" y="1839548"/>
            <a:ext cx="254000" cy="677545"/>
          </a:xfrm>
          <a:custGeom>
            <a:avLst/>
            <a:gdLst/>
            <a:ahLst/>
            <a:cxnLst/>
            <a:rect l="l" t="t" r="r" b="b"/>
            <a:pathLst>
              <a:path w="254000" h="677544">
                <a:moveTo>
                  <a:pt x="56999" y="0"/>
                </a:moveTo>
                <a:lnTo>
                  <a:pt x="253499" y="17099"/>
                </a:lnTo>
                <a:lnTo>
                  <a:pt x="196499" y="677099"/>
                </a:lnTo>
                <a:lnTo>
                  <a:pt x="0" y="659999"/>
                </a:lnTo>
                <a:lnTo>
                  <a:pt x="56999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089899" y="1440835"/>
            <a:ext cx="197485" cy="365125"/>
          </a:xfrm>
          <a:custGeom>
            <a:avLst/>
            <a:gdLst/>
            <a:ahLst/>
            <a:cxnLst/>
            <a:rect l="l" t="t" r="r" b="b"/>
            <a:pathLst>
              <a:path w="197485" h="365125">
                <a:moveTo>
                  <a:pt x="197099" y="365100"/>
                </a:moveTo>
                <a:lnTo>
                  <a:pt x="0" y="364800"/>
                </a:lnTo>
                <a:lnTo>
                  <a:pt x="0" y="0"/>
                </a:lnTo>
                <a:lnTo>
                  <a:pt x="197099" y="299"/>
                </a:lnTo>
                <a:lnTo>
                  <a:pt x="197099" y="36510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089899" y="1440835"/>
            <a:ext cx="197485" cy="365125"/>
          </a:xfrm>
          <a:custGeom>
            <a:avLst/>
            <a:gdLst/>
            <a:ahLst/>
            <a:cxnLst/>
            <a:rect l="l" t="t" r="r" b="b"/>
            <a:pathLst>
              <a:path w="197485" h="365125">
                <a:moveTo>
                  <a:pt x="0" y="0"/>
                </a:moveTo>
                <a:lnTo>
                  <a:pt x="197099" y="299"/>
                </a:lnTo>
                <a:lnTo>
                  <a:pt x="197099" y="365100"/>
                </a:lnTo>
                <a:lnTo>
                  <a:pt x="0" y="36480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254230" y="844302"/>
            <a:ext cx="662940" cy="197485"/>
          </a:xfrm>
          <a:custGeom>
            <a:avLst/>
            <a:gdLst/>
            <a:ahLst/>
            <a:cxnLst/>
            <a:rect l="l" t="t" r="r" b="b"/>
            <a:pathLst>
              <a:path w="662940" h="197484">
                <a:moveTo>
                  <a:pt x="662399" y="0"/>
                </a:moveTo>
                <a:lnTo>
                  <a:pt x="662399" y="197099"/>
                </a:lnTo>
                <a:lnTo>
                  <a:pt x="0" y="197099"/>
                </a:lnTo>
                <a:lnTo>
                  <a:pt x="0" y="0"/>
                </a:lnTo>
                <a:lnTo>
                  <a:pt x="66239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254230" y="844302"/>
            <a:ext cx="662940" cy="197485"/>
          </a:xfrm>
          <a:custGeom>
            <a:avLst/>
            <a:gdLst/>
            <a:ahLst/>
            <a:cxnLst/>
            <a:rect l="l" t="t" r="r" b="b"/>
            <a:pathLst>
              <a:path w="662940" h="197484">
                <a:moveTo>
                  <a:pt x="662399" y="0"/>
                </a:moveTo>
                <a:lnTo>
                  <a:pt x="662399" y="197099"/>
                </a:lnTo>
                <a:lnTo>
                  <a:pt x="0" y="197099"/>
                </a:lnTo>
                <a:lnTo>
                  <a:pt x="0" y="0"/>
                </a:lnTo>
                <a:lnTo>
                  <a:pt x="662399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254224" y="1130293"/>
            <a:ext cx="662940" cy="197485"/>
          </a:xfrm>
          <a:custGeom>
            <a:avLst/>
            <a:gdLst/>
            <a:ahLst/>
            <a:cxnLst/>
            <a:rect l="l" t="t" r="r" b="b"/>
            <a:pathLst>
              <a:path w="662940" h="197484">
                <a:moveTo>
                  <a:pt x="662099" y="197099"/>
                </a:moveTo>
                <a:lnTo>
                  <a:pt x="0" y="197099"/>
                </a:lnTo>
                <a:lnTo>
                  <a:pt x="299" y="0"/>
                </a:lnTo>
                <a:lnTo>
                  <a:pt x="662399" y="0"/>
                </a:lnTo>
                <a:lnTo>
                  <a:pt x="662099" y="197099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254224" y="1130293"/>
            <a:ext cx="662940" cy="197485"/>
          </a:xfrm>
          <a:custGeom>
            <a:avLst/>
            <a:gdLst/>
            <a:ahLst/>
            <a:cxnLst/>
            <a:rect l="l" t="t" r="r" b="b"/>
            <a:pathLst>
              <a:path w="662940" h="197484">
                <a:moveTo>
                  <a:pt x="662399" y="0"/>
                </a:moveTo>
                <a:lnTo>
                  <a:pt x="662099" y="197099"/>
                </a:lnTo>
                <a:lnTo>
                  <a:pt x="0" y="197099"/>
                </a:lnTo>
                <a:lnTo>
                  <a:pt x="299" y="0"/>
                </a:lnTo>
                <a:lnTo>
                  <a:pt x="662399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8087775" y="755780"/>
            <a:ext cx="1627505" cy="57594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85"/>
              </a:spcBef>
            </a:pPr>
            <a:r>
              <a:rPr dirty="0" sz="1800">
                <a:latin typeface="Arial"/>
                <a:cs typeface="Arial"/>
              </a:rPr>
              <a:t>Engine  </a:t>
            </a:r>
            <a:r>
              <a:rPr dirty="0" sz="1800" spc="75">
                <a:latin typeface="Arial"/>
                <a:cs typeface="Arial"/>
              </a:rPr>
              <a:t>Intermodal</a:t>
            </a:r>
            <a:r>
              <a:rPr dirty="0" sz="1800" spc="-125">
                <a:latin typeface="Arial"/>
                <a:cs typeface="Arial"/>
              </a:rPr>
              <a:t> </a:t>
            </a:r>
            <a:r>
              <a:rPr dirty="0" sz="1800" spc="-15">
                <a:latin typeface="Arial"/>
                <a:cs typeface="Arial"/>
              </a:rPr>
              <a:t>Car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 spc="-150"/>
              <a:t>17</a:t>
            </a:fld>
          </a:p>
        </p:txBody>
      </p:sp>
      <p:sp>
        <p:nvSpPr>
          <p:cNvPr id="15" name="object 15"/>
          <p:cNvSpPr txBox="1"/>
          <p:nvPr/>
        </p:nvSpPr>
        <p:spPr>
          <a:xfrm>
            <a:off x="198375" y="6499822"/>
            <a:ext cx="1664970" cy="26797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1400">
                <a:latin typeface="Arial"/>
                <a:cs typeface="Arial"/>
              </a:rPr>
              <a:t>Speaking: Zoe</a:t>
            </a:r>
            <a:r>
              <a:rPr dirty="0" sz="1400" spc="-130">
                <a:latin typeface="Arial"/>
                <a:cs typeface="Arial"/>
              </a:rPr>
              <a:t> </a:t>
            </a:r>
            <a:r>
              <a:rPr dirty="0" sz="1400" spc="35">
                <a:latin typeface="Arial"/>
                <a:cs typeface="Arial"/>
              </a:rPr>
              <a:t>Wahr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935850" y="3742423"/>
            <a:ext cx="1897380" cy="1938655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12700" marR="5080">
              <a:lnSpc>
                <a:spcPct val="89200"/>
              </a:lnSpc>
              <a:spcBef>
                <a:spcPts val="254"/>
              </a:spcBef>
            </a:pPr>
            <a:r>
              <a:rPr dirty="0" sz="1200" spc="15">
                <a:latin typeface="Arial"/>
                <a:cs typeface="Arial"/>
              </a:rPr>
              <a:t>Left: </a:t>
            </a:r>
            <a:r>
              <a:rPr dirty="0" sz="1200" spc="-5">
                <a:latin typeface="Arial"/>
                <a:cs typeface="Arial"/>
              </a:rPr>
              <a:t>Screen </a:t>
            </a:r>
            <a:r>
              <a:rPr dirty="0" sz="1200" spc="35">
                <a:latin typeface="Arial"/>
                <a:cs typeface="Arial"/>
              </a:rPr>
              <a:t>capture </a:t>
            </a:r>
            <a:r>
              <a:rPr dirty="0" sz="1200" spc="65">
                <a:latin typeface="Arial"/>
                <a:cs typeface="Arial"/>
              </a:rPr>
              <a:t>of</a:t>
            </a:r>
            <a:r>
              <a:rPr dirty="0" sz="1200" spc="-200">
                <a:latin typeface="Arial"/>
                <a:cs typeface="Arial"/>
              </a:rPr>
              <a:t> </a:t>
            </a:r>
            <a:r>
              <a:rPr dirty="0" sz="1200" spc="50">
                <a:latin typeface="Arial"/>
                <a:cs typeface="Arial"/>
              </a:rPr>
              <a:t>the  </a:t>
            </a:r>
            <a:r>
              <a:rPr dirty="0" sz="1200" spc="30">
                <a:latin typeface="Arial"/>
                <a:cs typeface="Arial"/>
              </a:rPr>
              <a:t>track </a:t>
            </a:r>
            <a:r>
              <a:rPr dirty="0" sz="1200" spc="35">
                <a:latin typeface="Arial"/>
                <a:cs typeface="Arial"/>
              </a:rPr>
              <a:t>layout </a:t>
            </a:r>
            <a:r>
              <a:rPr dirty="0" sz="1200" spc="75">
                <a:latin typeface="Arial"/>
                <a:cs typeface="Arial"/>
              </a:rPr>
              <a:t>from  </a:t>
            </a:r>
            <a:r>
              <a:rPr dirty="0" sz="1200" spc="30">
                <a:latin typeface="Arial"/>
                <a:cs typeface="Arial"/>
              </a:rPr>
              <a:t>MicroStation </a:t>
            </a:r>
            <a:r>
              <a:rPr dirty="0" sz="1200" spc="60">
                <a:latin typeface="Arial"/>
                <a:cs typeface="Arial"/>
              </a:rPr>
              <a:t>with </a:t>
            </a:r>
            <a:r>
              <a:rPr dirty="0" sz="1200" spc="30">
                <a:latin typeface="Arial"/>
                <a:cs typeface="Arial"/>
              </a:rPr>
              <a:t>ﬁgures  </a:t>
            </a:r>
            <a:r>
              <a:rPr dirty="0" sz="1200" spc="35">
                <a:latin typeface="Arial"/>
                <a:cs typeface="Arial"/>
              </a:rPr>
              <a:t>added </a:t>
            </a:r>
            <a:r>
              <a:rPr dirty="0" sz="1200" spc="70">
                <a:latin typeface="Arial"/>
                <a:cs typeface="Arial"/>
              </a:rPr>
              <a:t>to </a:t>
            </a:r>
            <a:r>
              <a:rPr dirty="0" sz="1200" spc="35">
                <a:latin typeface="Arial"/>
                <a:cs typeface="Arial"/>
              </a:rPr>
              <a:t>represent </a:t>
            </a:r>
            <a:r>
              <a:rPr dirty="0" sz="1200" spc="50">
                <a:latin typeface="Arial"/>
                <a:cs typeface="Arial"/>
              </a:rPr>
              <a:t>the  </a:t>
            </a:r>
            <a:r>
              <a:rPr dirty="0" sz="1200" spc="25">
                <a:latin typeface="Arial"/>
                <a:cs typeface="Arial"/>
              </a:rPr>
              <a:t>engine </a:t>
            </a:r>
            <a:r>
              <a:rPr dirty="0" sz="1200" spc="40">
                <a:latin typeface="Arial"/>
                <a:cs typeface="Arial"/>
              </a:rPr>
              <a:t>and </a:t>
            </a:r>
            <a:r>
              <a:rPr dirty="0" sz="1200" spc="50">
                <a:latin typeface="Arial"/>
                <a:cs typeface="Arial"/>
              </a:rPr>
              <a:t>intermodal  </a:t>
            </a:r>
            <a:r>
              <a:rPr dirty="0" sz="1200" spc="-5">
                <a:latin typeface="Arial"/>
                <a:cs typeface="Arial"/>
              </a:rPr>
              <a:t>cars.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 marR="102235">
              <a:lnSpc>
                <a:spcPts val="1270"/>
              </a:lnSpc>
              <a:spcBef>
                <a:spcPts val="5"/>
              </a:spcBef>
            </a:pPr>
            <a:r>
              <a:rPr dirty="0" sz="1200" spc="-5">
                <a:latin typeface="Arial"/>
                <a:cs typeface="Arial"/>
              </a:rPr>
              <a:t>The </a:t>
            </a:r>
            <a:r>
              <a:rPr dirty="0" sz="1200" spc="50">
                <a:latin typeface="Arial"/>
                <a:cs typeface="Arial"/>
              </a:rPr>
              <a:t>train </a:t>
            </a:r>
            <a:r>
              <a:rPr dirty="0" sz="1200" spc="30">
                <a:latin typeface="Arial"/>
                <a:cs typeface="Arial"/>
              </a:rPr>
              <a:t>enters </a:t>
            </a:r>
            <a:r>
              <a:rPr dirty="0" sz="1200" spc="50">
                <a:latin typeface="Arial"/>
                <a:cs typeface="Arial"/>
              </a:rPr>
              <a:t>the  property </a:t>
            </a:r>
            <a:r>
              <a:rPr dirty="0" sz="1200" spc="80">
                <a:latin typeface="Arial"/>
                <a:cs typeface="Arial"/>
              </a:rPr>
              <a:t>from </a:t>
            </a:r>
            <a:r>
              <a:rPr dirty="0" sz="1200" spc="50">
                <a:latin typeface="Arial"/>
                <a:cs typeface="Arial"/>
              </a:rPr>
              <a:t>the </a:t>
            </a:r>
            <a:r>
              <a:rPr dirty="0" sz="1200" spc="60">
                <a:latin typeface="Arial"/>
                <a:cs typeface="Arial"/>
              </a:rPr>
              <a:t>North  </a:t>
            </a:r>
            <a:r>
              <a:rPr dirty="0" sz="1200" spc="30">
                <a:latin typeface="Arial"/>
                <a:cs typeface="Arial"/>
              </a:rPr>
              <a:t>traveling </a:t>
            </a:r>
            <a:r>
              <a:rPr dirty="0" sz="1200" spc="20">
                <a:latin typeface="Arial"/>
                <a:cs typeface="Arial"/>
              </a:rPr>
              <a:t>South </a:t>
            </a:r>
            <a:r>
              <a:rPr dirty="0" sz="1200" spc="70">
                <a:latin typeface="Arial"/>
                <a:cs typeface="Arial"/>
              </a:rPr>
              <a:t>to</a:t>
            </a:r>
            <a:r>
              <a:rPr dirty="0" sz="1200" spc="-185">
                <a:latin typeface="Arial"/>
                <a:cs typeface="Arial"/>
              </a:rPr>
              <a:t> </a:t>
            </a:r>
            <a:r>
              <a:rPr dirty="0" sz="1200" spc="30">
                <a:latin typeface="Arial"/>
                <a:cs typeface="Arial"/>
              </a:rPr>
              <a:t>deliver  </a:t>
            </a:r>
            <a:r>
              <a:rPr dirty="0" sz="1200" spc="50">
                <a:latin typeface="Arial"/>
                <a:cs typeface="Arial"/>
              </a:rPr>
              <a:t>intermodal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cars.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1416277"/>
            <a:ext cx="8889794" cy="4749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1225" y="532789"/>
            <a:ext cx="4608195" cy="878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815"/>
              <a:t>Proposed</a:t>
            </a:r>
            <a:r>
              <a:rPr dirty="0" spc="-675"/>
              <a:t> </a:t>
            </a:r>
            <a:r>
              <a:rPr dirty="0" spc="-860"/>
              <a:t>Operations</a:t>
            </a:r>
          </a:p>
        </p:txBody>
      </p:sp>
      <p:sp>
        <p:nvSpPr>
          <p:cNvPr id="4" name="object 4"/>
          <p:cNvSpPr/>
          <p:nvPr/>
        </p:nvSpPr>
        <p:spPr>
          <a:xfrm>
            <a:off x="1583317" y="3544249"/>
            <a:ext cx="382905" cy="691515"/>
          </a:xfrm>
          <a:custGeom>
            <a:avLst/>
            <a:gdLst/>
            <a:ahLst/>
            <a:cxnLst/>
            <a:rect l="l" t="t" r="r" b="b"/>
            <a:pathLst>
              <a:path w="382905" h="691514">
                <a:moveTo>
                  <a:pt x="188399" y="691199"/>
                </a:moveTo>
                <a:lnTo>
                  <a:pt x="0" y="633299"/>
                </a:lnTo>
                <a:lnTo>
                  <a:pt x="194099" y="0"/>
                </a:lnTo>
                <a:lnTo>
                  <a:pt x="382499" y="57899"/>
                </a:lnTo>
                <a:lnTo>
                  <a:pt x="188399" y="69119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583317" y="3544249"/>
            <a:ext cx="382905" cy="691515"/>
          </a:xfrm>
          <a:custGeom>
            <a:avLst/>
            <a:gdLst/>
            <a:ahLst/>
            <a:cxnLst/>
            <a:rect l="l" t="t" r="r" b="b"/>
            <a:pathLst>
              <a:path w="382905" h="691514">
                <a:moveTo>
                  <a:pt x="194099" y="0"/>
                </a:moveTo>
                <a:lnTo>
                  <a:pt x="382499" y="57899"/>
                </a:lnTo>
                <a:lnTo>
                  <a:pt x="188399" y="691199"/>
                </a:lnTo>
                <a:lnTo>
                  <a:pt x="0" y="633299"/>
                </a:lnTo>
                <a:lnTo>
                  <a:pt x="194099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98208" y="2855460"/>
            <a:ext cx="329565" cy="688975"/>
          </a:xfrm>
          <a:custGeom>
            <a:avLst/>
            <a:gdLst/>
            <a:ahLst/>
            <a:cxnLst/>
            <a:rect l="l" t="t" r="r" b="b"/>
            <a:pathLst>
              <a:path w="329564" h="688975">
                <a:moveTo>
                  <a:pt x="192899" y="688799"/>
                </a:moveTo>
                <a:lnTo>
                  <a:pt x="0" y="647999"/>
                </a:lnTo>
                <a:lnTo>
                  <a:pt x="136199" y="0"/>
                </a:lnTo>
                <a:lnTo>
                  <a:pt x="329099" y="40799"/>
                </a:lnTo>
                <a:lnTo>
                  <a:pt x="192899" y="688799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798208" y="2855460"/>
            <a:ext cx="329565" cy="688975"/>
          </a:xfrm>
          <a:custGeom>
            <a:avLst/>
            <a:gdLst/>
            <a:ahLst/>
            <a:cxnLst/>
            <a:rect l="l" t="t" r="r" b="b"/>
            <a:pathLst>
              <a:path w="329564" h="688975">
                <a:moveTo>
                  <a:pt x="136199" y="0"/>
                </a:moveTo>
                <a:lnTo>
                  <a:pt x="329099" y="40799"/>
                </a:lnTo>
                <a:lnTo>
                  <a:pt x="192899" y="688799"/>
                </a:lnTo>
                <a:lnTo>
                  <a:pt x="0" y="647999"/>
                </a:lnTo>
                <a:lnTo>
                  <a:pt x="136199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961235" y="2174209"/>
            <a:ext cx="280670" cy="682625"/>
          </a:xfrm>
          <a:custGeom>
            <a:avLst/>
            <a:gdLst/>
            <a:ahLst/>
            <a:cxnLst/>
            <a:rect l="l" t="t" r="r" b="b"/>
            <a:pathLst>
              <a:path w="280669" h="682625">
                <a:moveTo>
                  <a:pt x="195599" y="682199"/>
                </a:moveTo>
                <a:lnTo>
                  <a:pt x="0" y="656699"/>
                </a:lnTo>
                <a:lnTo>
                  <a:pt x="84599" y="0"/>
                </a:lnTo>
                <a:lnTo>
                  <a:pt x="280199" y="25499"/>
                </a:lnTo>
                <a:lnTo>
                  <a:pt x="195599" y="682199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961235" y="2174209"/>
            <a:ext cx="280670" cy="682625"/>
          </a:xfrm>
          <a:custGeom>
            <a:avLst/>
            <a:gdLst/>
            <a:ahLst/>
            <a:cxnLst/>
            <a:rect l="l" t="t" r="r" b="b"/>
            <a:pathLst>
              <a:path w="280669" h="682625">
                <a:moveTo>
                  <a:pt x="84599" y="0"/>
                </a:moveTo>
                <a:lnTo>
                  <a:pt x="280199" y="25499"/>
                </a:lnTo>
                <a:lnTo>
                  <a:pt x="195599" y="682199"/>
                </a:lnTo>
                <a:lnTo>
                  <a:pt x="0" y="656699"/>
                </a:lnTo>
                <a:lnTo>
                  <a:pt x="84599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046607" y="1503210"/>
            <a:ext cx="271145" cy="680720"/>
          </a:xfrm>
          <a:custGeom>
            <a:avLst/>
            <a:gdLst/>
            <a:ahLst/>
            <a:cxnLst/>
            <a:rect l="l" t="t" r="r" b="b"/>
            <a:pathLst>
              <a:path w="271144" h="680719">
                <a:moveTo>
                  <a:pt x="195899" y="680399"/>
                </a:moveTo>
                <a:lnTo>
                  <a:pt x="0" y="657899"/>
                </a:lnTo>
                <a:lnTo>
                  <a:pt x="74999" y="0"/>
                </a:lnTo>
                <a:lnTo>
                  <a:pt x="270899" y="22499"/>
                </a:lnTo>
                <a:lnTo>
                  <a:pt x="195899" y="680399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046607" y="1503210"/>
            <a:ext cx="271145" cy="680720"/>
          </a:xfrm>
          <a:custGeom>
            <a:avLst/>
            <a:gdLst/>
            <a:ahLst/>
            <a:cxnLst/>
            <a:rect l="l" t="t" r="r" b="b"/>
            <a:pathLst>
              <a:path w="271144" h="680719">
                <a:moveTo>
                  <a:pt x="74999" y="0"/>
                </a:moveTo>
                <a:lnTo>
                  <a:pt x="270899" y="22499"/>
                </a:lnTo>
                <a:lnTo>
                  <a:pt x="195899" y="680399"/>
                </a:lnTo>
                <a:lnTo>
                  <a:pt x="0" y="657899"/>
                </a:lnTo>
                <a:lnTo>
                  <a:pt x="74999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9935850" y="4494898"/>
            <a:ext cx="1851025" cy="1186180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12700" marR="5080">
              <a:lnSpc>
                <a:spcPct val="89100"/>
              </a:lnSpc>
              <a:spcBef>
                <a:spcPts val="254"/>
              </a:spcBef>
            </a:pPr>
            <a:r>
              <a:rPr dirty="0" sz="1200" spc="-5">
                <a:latin typeface="Arial"/>
                <a:cs typeface="Arial"/>
              </a:rPr>
              <a:t>The </a:t>
            </a:r>
            <a:r>
              <a:rPr dirty="0" sz="1200" spc="50">
                <a:latin typeface="Arial"/>
                <a:cs typeface="Arial"/>
              </a:rPr>
              <a:t>train </a:t>
            </a:r>
            <a:r>
              <a:rPr dirty="0" sz="1200" spc="30">
                <a:latin typeface="Arial"/>
                <a:cs typeface="Arial"/>
              </a:rPr>
              <a:t>continues</a:t>
            </a:r>
            <a:r>
              <a:rPr dirty="0" sz="1200" spc="-140">
                <a:latin typeface="Arial"/>
                <a:cs typeface="Arial"/>
              </a:rPr>
              <a:t> </a:t>
            </a:r>
            <a:r>
              <a:rPr dirty="0" sz="1200" spc="20">
                <a:latin typeface="Arial"/>
                <a:cs typeface="Arial"/>
              </a:rPr>
              <a:t>South  </a:t>
            </a:r>
            <a:r>
              <a:rPr dirty="0" sz="1200" spc="55">
                <a:latin typeface="Arial"/>
                <a:cs typeface="Arial"/>
              </a:rPr>
              <a:t>until </a:t>
            </a:r>
            <a:r>
              <a:rPr dirty="0" sz="1200" spc="50">
                <a:latin typeface="Arial"/>
                <a:cs typeface="Arial"/>
              </a:rPr>
              <a:t>the </a:t>
            </a:r>
            <a:r>
              <a:rPr dirty="0" sz="1200" spc="20">
                <a:latin typeface="Arial"/>
                <a:cs typeface="Arial"/>
              </a:rPr>
              <a:t>last </a:t>
            </a:r>
            <a:r>
              <a:rPr dirty="0" sz="1200" spc="15">
                <a:latin typeface="Arial"/>
                <a:cs typeface="Arial"/>
              </a:rPr>
              <a:t>car </a:t>
            </a:r>
            <a:r>
              <a:rPr dirty="0" sz="1200">
                <a:latin typeface="Arial"/>
                <a:cs typeface="Arial"/>
              </a:rPr>
              <a:t>is </a:t>
            </a:r>
            <a:r>
              <a:rPr dirty="0" sz="1200" spc="25">
                <a:latin typeface="Arial"/>
                <a:cs typeface="Arial"/>
              </a:rPr>
              <a:t>past  </a:t>
            </a:r>
            <a:r>
              <a:rPr dirty="0" sz="1200" spc="50">
                <a:latin typeface="Arial"/>
                <a:cs typeface="Arial"/>
              </a:rPr>
              <a:t>the </a:t>
            </a:r>
            <a:r>
              <a:rPr dirty="0" sz="1200" spc="40">
                <a:latin typeface="Arial"/>
                <a:cs typeface="Arial"/>
              </a:rPr>
              <a:t>Southernmost </a:t>
            </a:r>
            <a:r>
              <a:rPr dirty="0" sz="1200" spc="55">
                <a:latin typeface="Arial"/>
                <a:cs typeface="Arial"/>
              </a:rPr>
              <a:t>#8  </a:t>
            </a:r>
            <a:r>
              <a:rPr dirty="0" sz="1200" spc="70">
                <a:latin typeface="Arial"/>
                <a:cs typeface="Arial"/>
              </a:rPr>
              <a:t>turnout </a:t>
            </a:r>
            <a:r>
              <a:rPr dirty="0" sz="1200" spc="50">
                <a:latin typeface="Arial"/>
                <a:cs typeface="Arial"/>
              </a:rPr>
              <a:t>in </a:t>
            </a:r>
            <a:r>
              <a:rPr dirty="0" sz="1200" spc="45">
                <a:latin typeface="Arial"/>
                <a:cs typeface="Arial"/>
              </a:rPr>
              <a:t>preparation </a:t>
            </a:r>
            <a:r>
              <a:rPr dirty="0" sz="1200" spc="65">
                <a:latin typeface="Arial"/>
                <a:cs typeface="Arial"/>
              </a:rPr>
              <a:t>of  </a:t>
            </a:r>
            <a:r>
              <a:rPr dirty="0" sz="1200" spc="15">
                <a:latin typeface="Arial"/>
                <a:cs typeface="Arial"/>
              </a:rPr>
              <a:t>backing </a:t>
            </a:r>
            <a:r>
              <a:rPr dirty="0" sz="1200" spc="50">
                <a:latin typeface="Arial"/>
                <a:cs typeface="Arial"/>
              </a:rPr>
              <a:t>the train </a:t>
            </a:r>
            <a:r>
              <a:rPr dirty="0" sz="1200" spc="55">
                <a:latin typeface="Arial"/>
                <a:cs typeface="Arial"/>
              </a:rPr>
              <a:t>into </a:t>
            </a:r>
            <a:r>
              <a:rPr dirty="0" sz="1200" spc="50">
                <a:latin typeface="Arial"/>
                <a:cs typeface="Arial"/>
              </a:rPr>
              <a:t>the  </a:t>
            </a:r>
            <a:r>
              <a:rPr dirty="0" sz="1200" spc="40">
                <a:latin typeface="Arial"/>
                <a:cs typeface="Arial"/>
              </a:rPr>
              <a:t>Southernmost working  </a:t>
            </a:r>
            <a:r>
              <a:rPr dirty="0" sz="1200" spc="25">
                <a:latin typeface="Arial"/>
                <a:cs typeface="Arial"/>
              </a:rPr>
              <a:t>track.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 spc="-150"/>
              <a:t>17</a:t>
            </a:fld>
          </a:p>
        </p:txBody>
      </p:sp>
      <p:sp>
        <p:nvSpPr>
          <p:cNvPr id="14" name="object 14"/>
          <p:cNvSpPr txBox="1"/>
          <p:nvPr/>
        </p:nvSpPr>
        <p:spPr>
          <a:xfrm>
            <a:off x="198375" y="6499822"/>
            <a:ext cx="1664970" cy="26797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1400">
                <a:latin typeface="Arial"/>
                <a:cs typeface="Arial"/>
              </a:rPr>
              <a:t>Speaking: Zoe</a:t>
            </a:r>
            <a:r>
              <a:rPr dirty="0" sz="1400" spc="-130">
                <a:latin typeface="Arial"/>
                <a:cs typeface="Arial"/>
              </a:rPr>
              <a:t> </a:t>
            </a:r>
            <a:r>
              <a:rPr dirty="0" sz="1400" spc="35">
                <a:latin typeface="Arial"/>
                <a:cs typeface="Arial"/>
              </a:rPr>
              <a:t>Wahr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1416277"/>
            <a:ext cx="8889794" cy="4749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1225" y="532789"/>
            <a:ext cx="4608195" cy="878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815"/>
              <a:t>Proposed</a:t>
            </a:r>
            <a:r>
              <a:rPr dirty="0" spc="-675"/>
              <a:t> </a:t>
            </a:r>
            <a:r>
              <a:rPr dirty="0" spc="-860"/>
              <a:t>Operations</a:t>
            </a:r>
          </a:p>
        </p:txBody>
      </p:sp>
      <p:sp>
        <p:nvSpPr>
          <p:cNvPr id="4" name="object 4"/>
          <p:cNvSpPr/>
          <p:nvPr/>
        </p:nvSpPr>
        <p:spPr>
          <a:xfrm>
            <a:off x="938692" y="5759599"/>
            <a:ext cx="382905" cy="691515"/>
          </a:xfrm>
          <a:custGeom>
            <a:avLst/>
            <a:gdLst/>
            <a:ahLst/>
            <a:cxnLst/>
            <a:rect l="l" t="t" r="r" b="b"/>
            <a:pathLst>
              <a:path w="382905" h="691514">
                <a:moveTo>
                  <a:pt x="188399" y="691199"/>
                </a:moveTo>
                <a:lnTo>
                  <a:pt x="0" y="633299"/>
                </a:lnTo>
                <a:lnTo>
                  <a:pt x="194099" y="0"/>
                </a:lnTo>
                <a:lnTo>
                  <a:pt x="382499" y="57899"/>
                </a:lnTo>
                <a:lnTo>
                  <a:pt x="188399" y="69119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38692" y="5759599"/>
            <a:ext cx="382905" cy="691515"/>
          </a:xfrm>
          <a:custGeom>
            <a:avLst/>
            <a:gdLst/>
            <a:ahLst/>
            <a:cxnLst/>
            <a:rect l="l" t="t" r="r" b="b"/>
            <a:pathLst>
              <a:path w="382905" h="691514">
                <a:moveTo>
                  <a:pt x="194099" y="0"/>
                </a:moveTo>
                <a:lnTo>
                  <a:pt x="382499" y="57899"/>
                </a:lnTo>
                <a:lnTo>
                  <a:pt x="188399" y="691199"/>
                </a:lnTo>
                <a:lnTo>
                  <a:pt x="0" y="633299"/>
                </a:lnTo>
                <a:lnTo>
                  <a:pt x="194099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67989" y="5070825"/>
            <a:ext cx="398780" cy="690880"/>
          </a:xfrm>
          <a:custGeom>
            <a:avLst/>
            <a:gdLst/>
            <a:ahLst/>
            <a:cxnLst/>
            <a:rect l="l" t="t" r="r" b="b"/>
            <a:pathLst>
              <a:path w="398780" h="690879">
                <a:moveTo>
                  <a:pt x="186599" y="690599"/>
                </a:moveTo>
                <a:lnTo>
                  <a:pt x="0" y="627299"/>
                </a:lnTo>
                <a:lnTo>
                  <a:pt x="211799" y="0"/>
                </a:lnTo>
                <a:lnTo>
                  <a:pt x="398399" y="63299"/>
                </a:lnTo>
                <a:lnTo>
                  <a:pt x="186599" y="690599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67989" y="5070825"/>
            <a:ext cx="398780" cy="690880"/>
          </a:xfrm>
          <a:custGeom>
            <a:avLst/>
            <a:gdLst/>
            <a:ahLst/>
            <a:cxnLst/>
            <a:rect l="l" t="t" r="r" b="b"/>
            <a:pathLst>
              <a:path w="398780" h="690879">
                <a:moveTo>
                  <a:pt x="211799" y="0"/>
                </a:moveTo>
                <a:lnTo>
                  <a:pt x="398399" y="63299"/>
                </a:lnTo>
                <a:lnTo>
                  <a:pt x="186599" y="690599"/>
                </a:lnTo>
                <a:lnTo>
                  <a:pt x="0" y="627299"/>
                </a:lnTo>
                <a:lnTo>
                  <a:pt x="211799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94381" y="4398952"/>
            <a:ext cx="375920" cy="691515"/>
          </a:xfrm>
          <a:custGeom>
            <a:avLst/>
            <a:gdLst/>
            <a:ahLst/>
            <a:cxnLst/>
            <a:rect l="l" t="t" r="r" b="b"/>
            <a:pathLst>
              <a:path w="375919" h="691514">
                <a:moveTo>
                  <a:pt x="189299" y="691199"/>
                </a:moveTo>
                <a:lnTo>
                  <a:pt x="0" y="635399"/>
                </a:lnTo>
                <a:lnTo>
                  <a:pt x="185999" y="0"/>
                </a:lnTo>
                <a:lnTo>
                  <a:pt x="375300" y="55799"/>
                </a:lnTo>
                <a:lnTo>
                  <a:pt x="189299" y="691199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94381" y="4398952"/>
            <a:ext cx="375920" cy="691515"/>
          </a:xfrm>
          <a:custGeom>
            <a:avLst/>
            <a:gdLst/>
            <a:ahLst/>
            <a:cxnLst/>
            <a:rect l="l" t="t" r="r" b="b"/>
            <a:pathLst>
              <a:path w="375919" h="691514">
                <a:moveTo>
                  <a:pt x="185999" y="0"/>
                </a:moveTo>
                <a:lnTo>
                  <a:pt x="375300" y="55799"/>
                </a:lnTo>
                <a:lnTo>
                  <a:pt x="189299" y="691199"/>
                </a:lnTo>
                <a:lnTo>
                  <a:pt x="0" y="635399"/>
                </a:lnTo>
                <a:lnTo>
                  <a:pt x="185999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610479" y="3714143"/>
            <a:ext cx="335280" cy="689610"/>
          </a:xfrm>
          <a:custGeom>
            <a:avLst/>
            <a:gdLst/>
            <a:ahLst/>
            <a:cxnLst/>
            <a:rect l="l" t="t" r="r" b="b"/>
            <a:pathLst>
              <a:path w="335280" h="689610">
                <a:moveTo>
                  <a:pt x="192599" y="689399"/>
                </a:moveTo>
                <a:lnTo>
                  <a:pt x="0" y="646799"/>
                </a:lnTo>
                <a:lnTo>
                  <a:pt x="142499" y="0"/>
                </a:lnTo>
                <a:lnTo>
                  <a:pt x="335099" y="42599"/>
                </a:lnTo>
                <a:lnTo>
                  <a:pt x="192599" y="689399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610479" y="3714143"/>
            <a:ext cx="335280" cy="689610"/>
          </a:xfrm>
          <a:custGeom>
            <a:avLst/>
            <a:gdLst/>
            <a:ahLst/>
            <a:cxnLst/>
            <a:rect l="l" t="t" r="r" b="b"/>
            <a:pathLst>
              <a:path w="335280" h="689610">
                <a:moveTo>
                  <a:pt x="142499" y="0"/>
                </a:moveTo>
                <a:lnTo>
                  <a:pt x="335099" y="42599"/>
                </a:lnTo>
                <a:lnTo>
                  <a:pt x="192599" y="689399"/>
                </a:lnTo>
                <a:lnTo>
                  <a:pt x="0" y="646799"/>
                </a:lnTo>
                <a:lnTo>
                  <a:pt x="142499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9935850" y="4494898"/>
            <a:ext cx="1851025" cy="1186180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12700" marR="5080">
              <a:lnSpc>
                <a:spcPct val="89100"/>
              </a:lnSpc>
              <a:spcBef>
                <a:spcPts val="254"/>
              </a:spcBef>
            </a:pPr>
            <a:r>
              <a:rPr dirty="0" sz="1200" spc="-5">
                <a:latin typeface="Arial"/>
                <a:cs typeface="Arial"/>
              </a:rPr>
              <a:t>The </a:t>
            </a:r>
            <a:r>
              <a:rPr dirty="0" sz="1200" spc="50">
                <a:latin typeface="Arial"/>
                <a:cs typeface="Arial"/>
              </a:rPr>
              <a:t>train </a:t>
            </a:r>
            <a:r>
              <a:rPr dirty="0" sz="1200" spc="30">
                <a:latin typeface="Arial"/>
                <a:cs typeface="Arial"/>
              </a:rPr>
              <a:t>continues</a:t>
            </a:r>
            <a:r>
              <a:rPr dirty="0" sz="1200" spc="-140">
                <a:latin typeface="Arial"/>
                <a:cs typeface="Arial"/>
              </a:rPr>
              <a:t> </a:t>
            </a:r>
            <a:r>
              <a:rPr dirty="0" sz="1200" spc="20">
                <a:latin typeface="Arial"/>
                <a:cs typeface="Arial"/>
              </a:rPr>
              <a:t>South  </a:t>
            </a:r>
            <a:r>
              <a:rPr dirty="0" sz="1200" spc="55">
                <a:latin typeface="Arial"/>
                <a:cs typeface="Arial"/>
              </a:rPr>
              <a:t>until </a:t>
            </a:r>
            <a:r>
              <a:rPr dirty="0" sz="1200" spc="50">
                <a:latin typeface="Arial"/>
                <a:cs typeface="Arial"/>
              </a:rPr>
              <a:t>the </a:t>
            </a:r>
            <a:r>
              <a:rPr dirty="0" sz="1200" spc="20">
                <a:latin typeface="Arial"/>
                <a:cs typeface="Arial"/>
              </a:rPr>
              <a:t>last </a:t>
            </a:r>
            <a:r>
              <a:rPr dirty="0" sz="1200" spc="15">
                <a:latin typeface="Arial"/>
                <a:cs typeface="Arial"/>
              </a:rPr>
              <a:t>car </a:t>
            </a:r>
            <a:r>
              <a:rPr dirty="0" sz="1200">
                <a:latin typeface="Arial"/>
                <a:cs typeface="Arial"/>
              </a:rPr>
              <a:t>is </a:t>
            </a:r>
            <a:r>
              <a:rPr dirty="0" sz="1200" spc="25">
                <a:latin typeface="Arial"/>
                <a:cs typeface="Arial"/>
              </a:rPr>
              <a:t>past  </a:t>
            </a:r>
            <a:r>
              <a:rPr dirty="0" sz="1200" spc="50">
                <a:latin typeface="Arial"/>
                <a:cs typeface="Arial"/>
              </a:rPr>
              <a:t>the </a:t>
            </a:r>
            <a:r>
              <a:rPr dirty="0" sz="1200" spc="40">
                <a:latin typeface="Arial"/>
                <a:cs typeface="Arial"/>
              </a:rPr>
              <a:t>Southernmost </a:t>
            </a:r>
            <a:r>
              <a:rPr dirty="0" sz="1200" spc="55">
                <a:latin typeface="Arial"/>
                <a:cs typeface="Arial"/>
              </a:rPr>
              <a:t>#8  </a:t>
            </a:r>
            <a:r>
              <a:rPr dirty="0" sz="1200" spc="70">
                <a:latin typeface="Arial"/>
                <a:cs typeface="Arial"/>
              </a:rPr>
              <a:t>turnout </a:t>
            </a:r>
            <a:r>
              <a:rPr dirty="0" sz="1200" spc="50">
                <a:latin typeface="Arial"/>
                <a:cs typeface="Arial"/>
              </a:rPr>
              <a:t>in </a:t>
            </a:r>
            <a:r>
              <a:rPr dirty="0" sz="1200" spc="45">
                <a:latin typeface="Arial"/>
                <a:cs typeface="Arial"/>
              </a:rPr>
              <a:t>preparation </a:t>
            </a:r>
            <a:r>
              <a:rPr dirty="0" sz="1200" spc="65">
                <a:latin typeface="Arial"/>
                <a:cs typeface="Arial"/>
              </a:rPr>
              <a:t>of  </a:t>
            </a:r>
            <a:r>
              <a:rPr dirty="0" sz="1200" spc="15">
                <a:latin typeface="Arial"/>
                <a:cs typeface="Arial"/>
              </a:rPr>
              <a:t>backing </a:t>
            </a:r>
            <a:r>
              <a:rPr dirty="0" sz="1200" spc="50">
                <a:latin typeface="Arial"/>
                <a:cs typeface="Arial"/>
              </a:rPr>
              <a:t>the train </a:t>
            </a:r>
            <a:r>
              <a:rPr dirty="0" sz="1200" spc="55">
                <a:latin typeface="Arial"/>
                <a:cs typeface="Arial"/>
              </a:rPr>
              <a:t>into </a:t>
            </a:r>
            <a:r>
              <a:rPr dirty="0" sz="1200" spc="50">
                <a:latin typeface="Arial"/>
                <a:cs typeface="Arial"/>
              </a:rPr>
              <a:t>the  </a:t>
            </a:r>
            <a:r>
              <a:rPr dirty="0" sz="1200" spc="40">
                <a:latin typeface="Arial"/>
                <a:cs typeface="Arial"/>
              </a:rPr>
              <a:t>Southernmost working  </a:t>
            </a:r>
            <a:r>
              <a:rPr dirty="0" sz="1200" spc="25">
                <a:latin typeface="Arial"/>
                <a:cs typeface="Arial"/>
              </a:rPr>
              <a:t>track.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 spc="-150"/>
              <a:t>17</a:t>
            </a:fld>
          </a:p>
        </p:txBody>
      </p:sp>
      <p:sp>
        <p:nvSpPr>
          <p:cNvPr id="14" name="object 14"/>
          <p:cNvSpPr txBox="1"/>
          <p:nvPr/>
        </p:nvSpPr>
        <p:spPr>
          <a:xfrm>
            <a:off x="198375" y="6499822"/>
            <a:ext cx="1664970" cy="26797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1400">
                <a:latin typeface="Arial"/>
                <a:cs typeface="Arial"/>
              </a:rPr>
              <a:t>Speaking: Zoe</a:t>
            </a:r>
            <a:r>
              <a:rPr dirty="0" sz="1400" spc="-130">
                <a:latin typeface="Arial"/>
                <a:cs typeface="Arial"/>
              </a:rPr>
              <a:t> </a:t>
            </a:r>
            <a:r>
              <a:rPr dirty="0" sz="1400" spc="35">
                <a:latin typeface="Arial"/>
                <a:cs typeface="Arial"/>
              </a:rPr>
              <a:t>Wahr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1225" y="532789"/>
            <a:ext cx="7696200" cy="878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105"/>
              <a:t>The </a:t>
            </a:r>
            <a:r>
              <a:rPr dirty="0" spc="-825"/>
              <a:t>Midwest </a:t>
            </a:r>
            <a:r>
              <a:rPr dirty="0" spc="-1135"/>
              <a:t>Traﬃc </a:t>
            </a:r>
            <a:r>
              <a:rPr dirty="0" spc="-735"/>
              <a:t>Solutions</a:t>
            </a:r>
            <a:r>
              <a:rPr dirty="0" spc="-590"/>
              <a:t> </a:t>
            </a:r>
            <a:r>
              <a:rPr dirty="0" spc="-1245"/>
              <a:t>Team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47878" y="5095713"/>
            <a:ext cx="2708275" cy="448309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 indent="770255">
              <a:lnSpc>
                <a:spcPts val="1650"/>
              </a:lnSpc>
              <a:spcBef>
                <a:spcPts val="180"/>
              </a:spcBef>
            </a:pPr>
            <a:r>
              <a:rPr dirty="0" sz="1400">
                <a:latin typeface="Arial"/>
                <a:cs typeface="Arial"/>
              </a:rPr>
              <a:t>Jake </a:t>
            </a:r>
            <a:r>
              <a:rPr dirty="0" sz="1400" spc="-5">
                <a:latin typeface="Arial"/>
                <a:cs typeface="Arial"/>
              </a:rPr>
              <a:t>Dedering  Construction Scheduling</a:t>
            </a:r>
            <a:r>
              <a:rPr dirty="0" sz="1400" spc="-8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Engineer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84257" y="5095713"/>
            <a:ext cx="1652270" cy="448309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 indent="294640">
              <a:lnSpc>
                <a:spcPts val="1650"/>
              </a:lnSpc>
              <a:spcBef>
                <a:spcPts val="180"/>
              </a:spcBef>
            </a:pPr>
            <a:r>
              <a:rPr dirty="0" sz="1400" spc="-10">
                <a:latin typeface="Arial"/>
                <a:cs typeface="Arial"/>
              </a:rPr>
              <a:t>Travis </a:t>
            </a:r>
            <a:r>
              <a:rPr dirty="0" sz="1400" spc="-5">
                <a:latin typeface="Arial"/>
                <a:cs typeface="Arial"/>
              </a:rPr>
              <a:t>Hamel  Operations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Engineer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17354" y="5095713"/>
            <a:ext cx="1338580" cy="65786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 indent="269875">
              <a:lnSpc>
                <a:spcPts val="1650"/>
              </a:lnSpc>
              <a:spcBef>
                <a:spcPts val="180"/>
              </a:spcBef>
            </a:pPr>
            <a:r>
              <a:rPr dirty="0" sz="1400" spc="-5">
                <a:latin typeface="Arial"/>
                <a:cs typeface="Arial"/>
              </a:rPr>
              <a:t>Zoe </a:t>
            </a:r>
            <a:r>
              <a:rPr dirty="0" sz="1400" spc="-20">
                <a:latin typeface="Arial"/>
                <a:cs typeface="Arial"/>
              </a:rPr>
              <a:t>Wahr  </a:t>
            </a:r>
            <a:r>
              <a:rPr dirty="0" sz="1400" spc="-5">
                <a:latin typeface="Arial"/>
                <a:cs typeface="Arial"/>
              </a:rPr>
              <a:t>Project </a:t>
            </a:r>
            <a:r>
              <a:rPr dirty="0" sz="1400">
                <a:latin typeface="Arial"/>
                <a:cs typeface="Arial"/>
              </a:rPr>
              <a:t>Manager  </a:t>
            </a:r>
            <a:r>
              <a:rPr dirty="0" sz="1400" spc="-5">
                <a:latin typeface="Arial"/>
                <a:cs typeface="Arial"/>
              </a:rPr>
              <a:t>Design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Engineer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84088" y="5095713"/>
            <a:ext cx="1150620" cy="448309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 indent="59055">
              <a:lnSpc>
                <a:spcPts val="1650"/>
              </a:lnSpc>
              <a:spcBef>
                <a:spcPts val="180"/>
              </a:spcBef>
            </a:pPr>
            <a:r>
              <a:rPr dirty="0" sz="1400" spc="-5">
                <a:latin typeface="Arial"/>
                <a:cs typeface="Arial"/>
              </a:rPr>
              <a:t>Austin Kerby  Cost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Engineer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769275" y="2462212"/>
            <a:ext cx="1781174" cy="1933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420225" y="2462224"/>
            <a:ext cx="1933573" cy="19335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47037" y="2241555"/>
            <a:ext cx="1781173" cy="23749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000475" y="2327662"/>
            <a:ext cx="2022779" cy="23334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1175004" y="6428003"/>
            <a:ext cx="118745" cy="215265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 sz="1300" spc="-150">
                <a:latin typeface="Trebuchet MS"/>
                <a:cs typeface="Trebuchet MS"/>
              </a:rPr>
              <a:t>2</a:t>
            </a:fld>
            <a:endParaRPr sz="13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8375" y="6499822"/>
            <a:ext cx="2014220" cy="26797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1400">
                <a:latin typeface="Arial"/>
                <a:cs typeface="Arial"/>
              </a:rPr>
              <a:t>Speaking: </a:t>
            </a:r>
            <a:r>
              <a:rPr dirty="0" sz="1400" spc="-75">
                <a:latin typeface="Arial"/>
                <a:cs typeface="Arial"/>
              </a:rPr>
              <a:t>Jake</a:t>
            </a:r>
            <a:r>
              <a:rPr dirty="0" sz="1400" spc="-135">
                <a:latin typeface="Arial"/>
                <a:cs typeface="Arial"/>
              </a:rPr>
              <a:t> </a:t>
            </a:r>
            <a:r>
              <a:rPr dirty="0" sz="1400" spc="40">
                <a:latin typeface="Arial"/>
                <a:cs typeface="Arial"/>
              </a:rPr>
              <a:t>Dedering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1416277"/>
            <a:ext cx="8889794" cy="4749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1225" y="532789"/>
            <a:ext cx="4608195" cy="878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815"/>
              <a:t>Proposed</a:t>
            </a:r>
            <a:r>
              <a:rPr dirty="0" spc="-675"/>
              <a:t> </a:t>
            </a:r>
            <a:r>
              <a:rPr dirty="0" spc="-860"/>
              <a:t>Operations</a:t>
            </a:r>
          </a:p>
        </p:txBody>
      </p:sp>
      <p:sp>
        <p:nvSpPr>
          <p:cNvPr id="4" name="object 4"/>
          <p:cNvSpPr/>
          <p:nvPr/>
        </p:nvSpPr>
        <p:spPr>
          <a:xfrm>
            <a:off x="990855" y="5782893"/>
            <a:ext cx="335280" cy="689610"/>
          </a:xfrm>
          <a:custGeom>
            <a:avLst/>
            <a:gdLst/>
            <a:ahLst/>
            <a:cxnLst/>
            <a:rect l="l" t="t" r="r" b="b"/>
            <a:pathLst>
              <a:path w="335280" h="689610">
                <a:moveTo>
                  <a:pt x="192599" y="689399"/>
                </a:moveTo>
                <a:lnTo>
                  <a:pt x="0" y="646799"/>
                </a:lnTo>
                <a:lnTo>
                  <a:pt x="142499" y="0"/>
                </a:lnTo>
                <a:lnTo>
                  <a:pt x="335099" y="42599"/>
                </a:lnTo>
                <a:lnTo>
                  <a:pt x="192599" y="689399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90855" y="5782893"/>
            <a:ext cx="335280" cy="689610"/>
          </a:xfrm>
          <a:custGeom>
            <a:avLst/>
            <a:gdLst/>
            <a:ahLst/>
            <a:cxnLst/>
            <a:rect l="l" t="t" r="r" b="b"/>
            <a:pathLst>
              <a:path w="335280" h="689610">
                <a:moveTo>
                  <a:pt x="142499" y="0"/>
                </a:moveTo>
                <a:lnTo>
                  <a:pt x="335099" y="42599"/>
                </a:lnTo>
                <a:lnTo>
                  <a:pt x="192599" y="689399"/>
                </a:lnTo>
                <a:lnTo>
                  <a:pt x="0" y="646799"/>
                </a:lnTo>
                <a:lnTo>
                  <a:pt x="142499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9935850" y="4494898"/>
            <a:ext cx="1851025" cy="1186180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12700" marR="5080">
              <a:lnSpc>
                <a:spcPct val="89100"/>
              </a:lnSpc>
              <a:spcBef>
                <a:spcPts val="254"/>
              </a:spcBef>
            </a:pPr>
            <a:r>
              <a:rPr dirty="0" sz="1200" spc="-5">
                <a:latin typeface="Arial"/>
                <a:cs typeface="Arial"/>
              </a:rPr>
              <a:t>The </a:t>
            </a:r>
            <a:r>
              <a:rPr dirty="0" sz="1200" spc="50">
                <a:latin typeface="Arial"/>
                <a:cs typeface="Arial"/>
              </a:rPr>
              <a:t>train </a:t>
            </a:r>
            <a:r>
              <a:rPr dirty="0" sz="1200" spc="30">
                <a:latin typeface="Arial"/>
                <a:cs typeface="Arial"/>
              </a:rPr>
              <a:t>continues</a:t>
            </a:r>
            <a:r>
              <a:rPr dirty="0" sz="1200" spc="-140">
                <a:latin typeface="Arial"/>
                <a:cs typeface="Arial"/>
              </a:rPr>
              <a:t> </a:t>
            </a:r>
            <a:r>
              <a:rPr dirty="0" sz="1200" spc="20">
                <a:latin typeface="Arial"/>
                <a:cs typeface="Arial"/>
              </a:rPr>
              <a:t>South  </a:t>
            </a:r>
            <a:r>
              <a:rPr dirty="0" sz="1200" spc="55">
                <a:latin typeface="Arial"/>
                <a:cs typeface="Arial"/>
              </a:rPr>
              <a:t>until </a:t>
            </a:r>
            <a:r>
              <a:rPr dirty="0" sz="1200" spc="50">
                <a:latin typeface="Arial"/>
                <a:cs typeface="Arial"/>
              </a:rPr>
              <a:t>the </a:t>
            </a:r>
            <a:r>
              <a:rPr dirty="0" sz="1200" spc="20">
                <a:latin typeface="Arial"/>
                <a:cs typeface="Arial"/>
              </a:rPr>
              <a:t>last </a:t>
            </a:r>
            <a:r>
              <a:rPr dirty="0" sz="1200" spc="15">
                <a:latin typeface="Arial"/>
                <a:cs typeface="Arial"/>
              </a:rPr>
              <a:t>car </a:t>
            </a:r>
            <a:r>
              <a:rPr dirty="0" sz="1200">
                <a:latin typeface="Arial"/>
                <a:cs typeface="Arial"/>
              </a:rPr>
              <a:t>is </a:t>
            </a:r>
            <a:r>
              <a:rPr dirty="0" sz="1200" spc="25">
                <a:latin typeface="Arial"/>
                <a:cs typeface="Arial"/>
              </a:rPr>
              <a:t>past  </a:t>
            </a:r>
            <a:r>
              <a:rPr dirty="0" sz="1200" spc="50">
                <a:latin typeface="Arial"/>
                <a:cs typeface="Arial"/>
              </a:rPr>
              <a:t>the </a:t>
            </a:r>
            <a:r>
              <a:rPr dirty="0" sz="1200" spc="40">
                <a:latin typeface="Arial"/>
                <a:cs typeface="Arial"/>
              </a:rPr>
              <a:t>Southernmost </a:t>
            </a:r>
            <a:r>
              <a:rPr dirty="0" sz="1200" spc="55">
                <a:latin typeface="Arial"/>
                <a:cs typeface="Arial"/>
              </a:rPr>
              <a:t>#8  </a:t>
            </a:r>
            <a:r>
              <a:rPr dirty="0" sz="1200" spc="70">
                <a:latin typeface="Arial"/>
                <a:cs typeface="Arial"/>
              </a:rPr>
              <a:t>turnout </a:t>
            </a:r>
            <a:r>
              <a:rPr dirty="0" sz="1200" spc="50">
                <a:latin typeface="Arial"/>
                <a:cs typeface="Arial"/>
              </a:rPr>
              <a:t>in </a:t>
            </a:r>
            <a:r>
              <a:rPr dirty="0" sz="1200" spc="45">
                <a:latin typeface="Arial"/>
                <a:cs typeface="Arial"/>
              </a:rPr>
              <a:t>preparation </a:t>
            </a:r>
            <a:r>
              <a:rPr dirty="0" sz="1200" spc="65">
                <a:latin typeface="Arial"/>
                <a:cs typeface="Arial"/>
              </a:rPr>
              <a:t>of  </a:t>
            </a:r>
            <a:r>
              <a:rPr dirty="0" sz="1200" spc="15">
                <a:latin typeface="Arial"/>
                <a:cs typeface="Arial"/>
              </a:rPr>
              <a:t>backing </a:t>
            </a:r>
            <a:r>
              <a:rPr dirty="0" sz="1200" spc="50">
                <a:latin typeface="Arial"/>
                <a:cs typeface="Arial"/>
              </a:rPr>
              <a:t>the train </a:t>
            </a:r>
            <a:r>
              <a:rPr dirty="0" sz="1200" spc="55">
                <a:latin typeface="Arial"/>
                <a:cs typeface="Arial"/>
              </a:rPr>
              <a:t>into </a:t>
            </a:r>
            <a:r>
              <a:rPr dirty="0" sz="1200" spc="50">
                <a:latin typeface="Arial"/>
                <a:cs typeface="Arial"/>
              </a:rPr>
              <a:t>the  </a:t>
            </a:r>
            <a:r>
              <a:rPr dirty="0" sz="1200" spc="40">
                <a:latin typeface="Arial"/>
                <a:cs typeface="Arial"/>
              </a:rPr>
              <a:t>Southernmost working  </a:t>
            </a:r>
            <a:r>
              <a:rPr dirty="0" sz="1200" spc="25">
                <a:latin typeface="Arial"/>
                <a:cs typeface="Arial"/>
              </a:rPr>
              <a:t>track.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 spc="-150"/>
              <a:t>17</a:t>
            </a:fld>
          </a:p>
        </p:txBody>
      </p:sp>
      <p:sp>
        <p:nvSpPr>
          <p:cNvPr id="8" name="object 8"/>
          <p:cNvSpPr txBox="1"/>
          <p:nvPr/>
        </p:nvSpPr>
        <p:spPr>
          <a:xfrm>
            <a:off x="198375" y="6499822"/>
            <a:ext cx="1664970" cy="26797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1400">
                <a:latin typeface="Arial"/>
                <a:cs typeface="Arial"/>
              </a:rPr>
              <a:t>Speaking: Zoe</a:t>
            </a:r>
            <a:r>
              <a:rPr dirty="0" sz="1400" spc="-130">
                <a:latin typeface="Arial"/>
                <a:cs typeface="Arial"/>
              </a:rPr>
              <a:t> </a:t>
            </a:r>
            <a:r>
              <a:rPr dirty="0" sz="1400" spc="35">
                <a:latin typeface="Arial"/>
                <a:cs typeface="Arial"/>
              </a:rPr>
              <a:t>Wahr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1416277"/>
            <a:ext cx="8889794" cy="4749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1225" y="532789"/>
            <a:ext cx="4608195" cy="878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815"/>
              <a:t>Proposed</a:t>
            </a:r>
            <a:r>
              <a:rPr dirty="0" spc="-675"/>
              <a:t> </a:t>
            </a:r>
            <a:r>
              <a:rPr dirty="0" spc="-860"/>
              <a:t>Operations</a:t>
            </a:r>
          </a:p>
        </p:txBody>
      </p:sp>
      <p:sp>
        <p:nvSpPr>
          <p:cNvPr id="4" name="object 4"/>
          <p:cNvSpPr/>
          <p:nvPr/>
        </p:nvSpPr>
        <p:spPr>
          <a:xfrm>
            <a:off x="1998828" y="3489004"/>
            <a:ext cx="588010" cy="626110"/>
          </a:xfrm>
          <a:custGeom>
            <a:avLst/>
            <a:gdLst/>
            <a:ahLst/>
            <a:cxnLst/>
            <a:rect l="l" t="t" r="r" b="b"/>
            <a:pathLst>
              <a:path w="588010" h="626110">
                <a:moveTo>
                  <a:pt x="147299" y="625799"/>
                </a:moveTo>
                <a:lnTo>
                  <a:pt x="0" y="494699"/>
                </a:lnTo>
                <a:lnTo>
                  <a:pt x="440399" y="0"/>
                </a:lnTo>
                <a:lnTo>
                  <a:pt x="587699" y="131099"/>
                </a:lnTo>
                <a:lnTo>
                  <a:pt x="147299" y="62579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998828" y="3489004"/>
            <a:ext cx="588010" cy="626110"/>
          </a:xfrm>
          <a:custGeom>
            <a:avLst/>
            <a:gdLst/>
            <a:ahLst/>
            <a:cxnLst/>
            <a:rect l="l" t="t" r="r" b="b"/>
            <a:pathLst>
              <a:path w="588010" h="626110">
                <a:moveTo>
                  <a:pt x="440399" y="0"/>
                </a:moveTo>
                <a:lnTo>
                  <a:pt x="587699" y="131099"/>
                </a:lnTo>
                <a:lnTo>
                  <a:pt x="147299" y="625799"/>
                </a:lnTo>
                <a:lnTo>
                  <a:pt x="0" y="494699"/>
                </a:lnTo>
                <a:lnTo>
                  <a:pt x="440399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070171" y="2543000"/>
            <a:ext cx="662940" cy="197485"/>
          </a:xfrm>
          <a:custGeom>
            <a:avLst/>
            <a:gdLst/>
            <a:ahLst/>
            <a:cxnLst/>
            <a:rect l="l" t="t" r="r" b="b"/>
            <a:pathLst>
              <a:path w="662939" h="197485">
                <a:moveTo>
                  <a:pt x="662399" y="0"/>
                </a:moveTo>
                <a:lnTo>
                  <a:pt x="662399" y="197099"/>
                </a:lnTo>
                <a:lnTo>
                  <a:pt x="0" y="197099"/>
                </a:lnTo>
                <a:lnTo>
                  <a:pt x="0" y="0"/>
                </a:lnTo>
                <a:lnTo>
                  <a:pt x="662399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070171" y="2543000"/>
            <a:ext cx="662940" cy="197485"/>
          </a:xfrm>
          <a:custGeom>
            <a:avLst/>
            <a:gdLst/>
            <a:ahLst/>
            <a:cxnLst/>
            <a:rect l="l" t="t" r="r" b="b"/>
            <a:pathLst>
              <a:path w="662939" h="197485">
                <a:moveTo>
                  <a:pt x="662399" y="0"/>
                </a:moveTo>
                <a:lnTo>
                  <a:pt x="662399" y="197099"/>
                </a:lnTo>
                <a:lnTo>
                  <a:pt x="0" y="197099"/>
                </a:lnTo>
                <a:lnTo>
                  <a:pt x="0" y="0"/>
                </a:lnTo>
                <a:lnTo>
                  <a:pt x="662399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228537" y="2635640"/>
            <a:ext cx="691515" cy="376555"/>
          </a:xfrm>
          <a:custGeom>
            <a:avLst/>
            <a:gdLst/>
            <a:ahLst/>
            <a:cxnLst/>
            <a:rect l="l" t="t" r="r" b="b"/>
            <a:pathLst>
              <a:path w="691514" h="376555">
                <a:moveTo>
                  <a:pt x="55799" y="376499"/>
                </a:moveTo>
                <a:lnTo>
                  <a:pt x="0" y="187199"/>
                </a:lnTo>
                <a:lnTo>
                  <a:pt x="635399" y="0"/>
                </a:lnTo>
                <a:lnTo>
                  <a:pt x="691199" y="189299"/>
                </a:lnTo>
                <a:lnTo>
                  <a:pt x="55799" y="376499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228537" y="2635640"/>
            <a:ext cx="691515" cy="376555"/>
          </a:xfrm>
          <a:custGeom>
            <a:avLst/>
            <a:gdLst/>
            <a:ahLst/>
            <a:cxnLst/>
            <a:rect l="l" t="t" r="r" b="b"/>
            <a:pathLst>
              <a:path w="691514" h="376555">
                <a:moveTo>
                  <a:pt x="635399" y="0"/>
                </a:moveTo>
                <a:lnTo>
                  <a:pt x="691199" y="189299"/>
                </a:lnTo>
                <a:lnTo>
                  <a:pt x="55799" y="376499"/>
                </a:lnTo>
                <a:lnTo>
                  <a:pt x="0" y="187199"/>
                </a:lnTo>
                <a:lnTo>
                  <a:pt x="635399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586525" y="2923792"/>
            <a:ext cx="642620" cy="565785"/>
          </a:xfrm>
          <a:custGeom>
            <a:avLst/>
            <a:gdLst/>
            <a:ahLst/>
            <a:cxnLst/>
            <a:rect l="l" t="t" r="r" b="b"/>
            <a:pathLst>
              <a:path w="642619" h="565785">
                <a:moveTo>
                  <a:pt x="122399" y="565199"/>
                </a:moveTo>
                <a:lnTo>
                  <a:pt x="0" y="410699"/>
                </a:lnTo>
                <a:lnTo>
                  <a:pt x="519599" y="0"/>
                </a:lnTo>
                <a:lnTo>
                  <a:pt x="641999" y="154499"/>
                </a:lnTo>
                <a:lnTo>
                  <a:pt x="122399" y="565199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586525" y="2923792"/>
            <a:ext cx="642620" cy="565785"/>
          </a:xfrm>
          <a:custGeom>
            <a:avLst/>
            <a:gdLst/>
            <a:ahLst/>
            <a:cxnLst/>
            <a:rect l="l" t="t" r="r" b="b"/>
            <a:pathLst>
              <a:path w="642619" h="565785">
                <a:moveTo>
                  <a:pt x="519599" y="0"/>
                </a:moveTo>
                <a:lnTo>
                  <a:pt x="641999" y="154499"/>
                </a:lnTo>
                <a:lnTo>
                  <a:pt x="122399" y="565199"/>
                </a:lnTo>
                <a:lnTo>
                  <a:pt x="0" y="410699"/>
                </a:lnTo>
                <a:lnTo>
                  <a:pt x="519599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9935850" y="3742423"/>
            <a:ext cx="1925320" cy="1938655"/>
          </a:xfrm>
          <a:prstGeom prst="rect">
            <a:avLst/>
          </a:prstGeom>
        </p:spPr>
        <p:txBody>
          <a:bodyPr wrap="square" lIns="0" tIns="31115" rIns="0" bIns="0" rtlCol="0" vert="horz">
            <a:spAutoFit/>
          </a:bodyPr>
          <a:lstStyle/>
          <a:p>
            <a:pPr marL="12700" marR="110489">
              <a:lnSpc>
                <a:spcPct val="89700"/>
              </a:lnSpc>
              <a:spcBef>
                <a:spcPts val="245"/>
              </a:spcBef>
            </a:pPr>
            <a:r>
              <a:rPr dirty="0" sz="1200" spc="-5">
                <a:latin typeface="Arial"/>
                <a:cs typeface="Arial"/>
              </a:rPr>
              <a:t>The </a:t>
            </a:r>
            <a:r>
              <a:rPr dirty="0" sz="1200" spc="50">
                <a:latin typeface="Arial"/>
                <a:cs typeface="Arial"/>
              </a:rPr>
              <a:t>train then </a:t>
            </a:r>
            <a:r>
              <a:rPr dirty="0" sz="1200" spc="10">
                <a:latin typeface="Arial"/>
                <a:cs typeface="Arial"/>
              </a:rPr>
              <a:t>reverses  </a:t>
            </a:r>
            <a:r>
              <a:rPr dirty="0" sz="1200" spc="55">
                <a:latin typeface="Arial"/>
                <a:cs typeface="Arial"/>
              </a:rPr>
              <a:t>into </a:t>
            </a:r>
            <a:r>
              <a:rPr dirty="0" sz="1200" spc="50">
                <a:latin typeface="Arial"/>
                <a:cs typeface="Arial"/>
              </a:rPr>
              <a:t>the </a:t>
            </a:r>
            <a:r>
              <a:rPr dirty="0" sz="1200" spc="40">
                <a:latin typeface="Arial"/>
                <a:cs typeface="Arial"/>
              </a:rPr>
              <a:t>Southernmost  working </a:t>
            </a:r>
            <a:r>
              <a:rPr dirty="0" sz="1200" spc="30">
                <a:latin typeface="Arial"/>
                <a:cs typeface="Arial"/>
              </a:rPr>
              <a:t>track </a:t>
            </a:r>
            <a:r>
              <a:rPr dirty="0" sz="1200" spc="70">
                <a:latin typeface="Arial"/>
                <a:cs typeface="Arial"/>
              </a:rPr>
              <a:t>to</a:t>
            </a:r>
            <a:r>
              <a:rPr dirty="0" sz="1200" spc="-220">
                <a:latin typeface="Arial"/>
                <a:cs typeface="Arial"/>
              </a:rPr>
              <a:t> </a:t>
            </a:r>
            <a:r>
              <a:rPr dirty="0" sz="1200" spc="25">
                <a:latin typeface="Arial"/>
                <a:cs typeface="Arial"/>
              </a:rPr>
              <a:t>detach </a:t>
            </a:r>
            <a:r>
              <a:rPr dirty="0" sz="1200" spc="-110">
                <a:latin typeface="Arial"/>
                <a:cs typeface="Arial"/>
              </a:rPr>
              <a:t>X  </a:t>
            </a:r>
            <a:r>
              <a:rPr dirty="0" sz="1200" spc="60">
                <a:latin typeface="Arial"/>
                <a:cs typeface="Arial"/>
              </a:rPr>
              <a:t>amount </a:t>
            </a:r>
            <a:r>
              <a:rPr dirty="0" sz="1200" spc="65">
                <a:latin typeface="Arial"/>
                <a:cs typeface="Arial"/>
              </a:rPr>
              <a:t>of</a:t>
            </a:r>
            <a:r>
              <a:rPr dirty="0" sz="1200" spc="-12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cars.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ts val="1270"/>
              </a:lnSpc>
            </a:pPr>
            <a:r>
              <a:rPr dirty="0" sz="1200" spc="-5">
                <a:latin typeface="Arial"/>
                <a:cs typeface="Arial"/>
              </a:rPr>
              <a:t>This </a:t>
            </a:r>
            <a:r>
              <a:rPr dirty="0" sz="1200" spc="30">
                <a:latin typeface="Arial"/>
                <a:cs typeface="Arial"/>
              </a:rPr>
              <a:t>track </a:t>
            </a:r>
            <a:r>
              <a:rPr dirty="0" sz="1200" spc="20">
                <a:latin typeface="Arial"/>
                <a:cs typeface="Arial"/>
              </a:rPr>
              <a:t>allows </a:t>
            </a:r>
            <a:r>
              <a:rPr dirty="0" sz="1200" spc="70">
                <a:latin typeface="Arial"/>
                <a:cs typeface="Arial"/>
              </a:rPr>
              <a:t>for </a:t>
            </a:r>
            <a:r>
              <a:rPr dirty="0" sz="1200" spc="50">
                <a:latin typeface="Arial"/>
                <a:cs typeface="Arial"/>
              </a:rPr>
              <a:t>the  </a:t>
            </a:r>
            <a:r>
              <a:rPr dirty="0" sz="1200" spc="5">
                <a:latin typeface="Arial"/>
                <a:cs typeface="Arial"/>
              </a:rPr>
              <a:t>easiest </a:t>
            </a:r>
            <a:r>
              <a:rPr dirty="0" sz="1200" spc="40">
                <a:latin typeface="Arial"/>
                <a:cs typeface="Arial"/>
              </a:rPr>
              <a:t>and </a:t>
            </a:r>
            <a:r>
              <a:rPr dirty="0" sz="1200" spc="25">
                <a:latin typeface="Arial"/>
                <a:cs typeface="Arial"/>
              </a:rPr>
              <a:t>quickest  </a:t>
            </a:r>
            <a:r>
              <a:rPr dirty="0" sz="1200" spc="10">
                <a:latin typeface="Arial"/>
                <a:cs typeface="Arial"/>
              </a:rPr>
              <a:t>accessibility </a:t>
            </a:r>
            <a:r>
              <a:rPr dirty="0" sz="1200" spc="70">
                <a:latin typeface="Arial"/>
                <a:cs typeface="Arial"/>
              </a:rPr>
              <a:t>for </a:t>
            </a:r>
            <a:r>
              <a:rPr dirty="0" sz="1200" spc="50">
                <a:latin typeface="Arial"/>
                <a:cs typeface="Arial"/>
              </a:rPr>
              <a:t>the </a:t>
            </a:r>
            <a:r>
              <a:rPr dirty="0" sz="1200" spc="20">
                <a:latin typeface="Arial"/>
                <a:cs typeface="Arial"/>
              </a:rPr>
              <a:t>reach  </a:t>
            </a:r>
            <a:r>
              <a:rPr dirty="0" sz="1200" spc="10">
                <a:latin typeface="Arial"/>
                <a:cs typeface="Arial"/>
              </a:rPr>
              <a:t>stacker, so </a:t>
            </a:r>
            <a:r>
              <a:rPr dirty="0" sz="1200" spc="60">
                <a:latin typeface="Arial"/>
                <a:cs typeface="Arial"/>
              </a:rPr>
              <a:t>it </a:t>
            </a:r>
            <a:r>
              <a:rPr dirty="0" sz="1200">
                <a:latin typeface="Arial"/>
                <a:cs typeface="Arial"/>
              </a:rPr>
              <a:t>is </a:t>
            </a:r>
            <a:r>
              <a:rPr dirty="0" sz="1200" spc="20">
                <a:latin typeface="Arial"/>
                <a:cs typeface="Arial"/>
              </a:rPr>
              <a:t>likely </a:t>
            </a:r>
            <a:r>
              <a:rPr dirty="0" sz="1200" spc="35">
                <a:latin typeface="Arial"/>
                <a:cs typeface="Arial"/>
              </a:rPr>
              <a:t>this  </a:t>
            </a:r>
            <a:r>
              <a:rPr dirty="0" sz="1200" spc="30">
                <a:latin typeface="Arial"/>
                <a:cs typeface="Arial"/>
              </a:rPr>
              <a:t>track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40">
                <a:latin typeface="Arial"/>
                <a:cs typeface="Arial"/>
              </a:rPr>
              <a:t>will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30">
                <a:latin typeface="Arial"/>
                <a:cs typeface="Arial"/>
              </a:rPr>
              <a:t>be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25">
                <a:latin typeface="Arial"/>
                <a:cs typeface="Arial"/>
              </a:rPr>
              <a:t>used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50">
                <a:latin typeface="Arial"/>
                <a:cs typeface="Arial"/>
              </a:rPr>
              <a:t>the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50">
                <a:latin typeface="Arial"/>
                <a:cs typeface="Arial"/>
              </a:rPr>
              <a:t>most  </a:t>
            </a:r>
            <a:r>
              <a:rPr dirty="0" sz="1200" spc="45">
                <a:latin typeface="Arial"/>
                <a:cs typeface="Arial"/>
              </a:rPr>
              <a:t>often.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 spc="-150"/>
              <a:t>17</a:t>
            </a:fld>
          </a:p>
        </p:txBody>
      </p:sp>
      <p:sp>
        <p:nvSpPr>
          <p:cNvPr id="14" name="object 14"/>
          <p:cNvSpPr txBox="1"/>
          <p:nvPr/>
        </p:nvSpPr>
        <p:spPr>
          <a:xfrm>
            <a:off x="198375" y="6499822"/>
            <a:ext cx="1664970" cy="26797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1400">
                <a:latin typeface="Arial"/>
                <a:cs typeface="Arial"/>
              </a:rPr>
              <a:t>Speaking: Zoe</a:t>
            </a:r>
            <a:r>
              <a:rPr dirty="0" sz="1400" spc="-130">
                <a:latin typeface="Arial"/>
                <a:cs typeface="Arial"/>
              </a:rPr>
              <a:t> </a:t>
            </a:r>
            <a:r>
              <a:rPr dirty="0" sz="1400" spc="35">
                <a:latin typeface="Arial"/>
                <a:cs typeface="Arial"/>
              </a:rPr>
              <a:t>Wahr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1416277"/>
            <a:ext cx="8889794" cy="4749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1225" y="532789"/>
            <a:ext cx="4608195" cy="878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815"/>
              <a:t>Proposed</a:t>
            </a:r>
            <a:r>
              <a:rPr dirty="0" spc="-675"/>
              <a:t> </a:t>
            </a:r>
            <a:r>
              <a:rPr dirty="0" spc="-860"/>
              <a:t>Operations</a:t>
            </a:r>
          </a:p>
        </p:txBody>
      </p:sp>
      <p:sp>
        <p:nvSpPr>
          <p:cNvPr id="4" name="object 4"/>
          <p:cNvSpPr/>
          <p:nvPr/>
        </p:nvSpPr>
        <p:spPr>
          <a:xfrm>
            <a:off x="4253396" y="2543000"/>
            <a:ext cx="662940" cy="197485"/>
          </a:xfrm>
          <a:custGeom>
            <a:avLst/>
            <a:gdLst/>
            <a:ahLst/>
            <a:cxnLst/>
            <a:rect l="l" t="t" r="r" b="b"/>
            <a:pathLst>
              <a:path w="662939" h="197485">
                <a:moveTo>
                  <a:pt x="662399" y="0"/>
                </a:moveTo>
                <a:lnTo>
                  <a:pt x="662399" y="197099"/>
                </a:lnTo>
                <a:lnTo>
                  <a:pt x="0" y="197099"/>
                </a:lnTo>
                <a:lnTo>
                  <a:pt x="0" y="0"/>
                </a:lnTo>
                <a:lnTo>
                  <a:pt x="66239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253396" y="2543000"/>
            <a:ext cx="662940" cy="197485"/>
          </a:xfrm>
          <a:custGeom>
            <a:avLst/>
            <a:gdLst/>
            <a:ahLst/>
            <a:cxnLst/>
            <a:rect l="l" t="t" r="r" b="b"/>
            <a:pathLst>
              <a:path w="662939" h="197485">
                <a:moveTo>
                  <a:pt x="662399" y="0"/>
                </a:moveTo>
                <a:lnTo>
                  <a:pt x="662399" y="197099"/>
                </a:lnTo>
                <a:lnTo>
                  <a:pt x="0" y="197099"/>
                </a:lnTo>
                <a:lnTo>
                  <a:pt x="0" y="0"/>
                </a:lnTo>
                <a:lnTo>
                  <a:pt x="662399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612821" y="2543000"/>
            <a:ext cx="662940" cy="197485"/>
          </a:xfrm>
          <a:custGeom>
            <a:avLst/>
            <a:gdLst/>
            <a:ahLst/>
            <a:cxnLst/>
            <a:rect l="l" t="t" r="r" b="b"/>
            <a:pathLst>
              <a:path w="662940" h="197485">
                <a:moveTo>
                  <a:pt x="662399" y="0"/>
                </a:moveTo>
                <a:lnTo>
                  <a:pt x="662399" y="197099"/>
                </a:lnTo>
                <a:lnTo>
                  <a:pt x="0" y="197099"/>
                </a:lnTo>
                <a:lnTo>
                  <a:pt x="0" y="0"/>
                </a:lnTo>
                <a:lnTo>
                  <a:pt x="662399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612821" y="2543000"/>
            <a:ext cx="662940" cy="197485"/>
          </a:xfrm>
          <a:custGeom>
            <a:avLst/>
            <a:gdLst/>
            <a:ahLst/>
            <a:cxnLst/>
            <a:rect l="l" t="t" r="r" b="b"/>
            <a:pathLst>
              <a:path w="662940" h="197485">
                <a:moveTo>
                  <a:pt x="662399" y="0"/>
                </a:moveTo>
                <a:lnTo>
                  <a:pt x="662399" y="197099"/>
                </a:lnTo>
                <a:lnTo>
                  <a:pt x="0" y="197099"/>
                </a:lnTo>
                <a:lnTo>
                  <a:pt x="0" y="0"/>
                </a:lnTo>
                <a:lnTo>
                  <a:pt x="662399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826358" y="2542989"/>
            <a:ext cx="662940" cy="197485"/>
          </a:xfrm>
          <a:custGeom>
            <a:avLst/>
            <a:gdLst/>
            <a:ahLst/>
            <a:cxnLst/>
            <a:rect l="l" t="t" r="r" b="b"/>
            <a:pathLst>
              <a:path w="662939" h="197485">
                <a:moveTo>
                  <a:pt x="662399" y="0"/>
                </a:moveTo>
                <a:lnTo>
                  <a:pt x="662399" y="197099"/>
                </a:lnTo>
                <a:lnTo>
                  <a:pt x="0" y="197099"/>
                </a:lnTo>
                <a:lnTo>
                  <a:pt x="0" y="0"/>
                </a:lnTo>
                <a:lnTo>
                  <a:pt x="662399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826358" y="2542989"/>
            <a:ext cx="662940" cy="197485"/>
          </a:xfrm>
          <a:custGeom>
            <a:avLst/>
            <a:gdLst/>
            <a:ahLst/>
            <a:cxnLst/>
            <a:rect l="l" t="t" r="r" b="b"/>
            <a:pathLst>
              <a:path w="662939" h="197485">
                <a:moveTo>
                  <a:pt x="662399" y="0"/>
                </a:moveTo>
                <a:lnTo>
                  <a:pt x="662399" y="197099"/>
                </a:lnTo>
                <a:lnTo>
                  <a:pt x="0" y="197099"/>
                </a:lnTo>
                <a:lnTo>
                  <a:pt x="0" y="0"/>
                </a:lnTo>
                <a:lnTo>
                  <a:pt x="662399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039885" y="2543002"/>
            <a:ext cx="662940" cy="197485"/>
          </a:xfrm>
          <a:custGeom>
            <a:avLst/>
            <a:gdLst/>
            <a:ahLst/>
            <a:cxnLst/>
            <a:rect l="l" t="t" r="r" b="b"/>
            <a:pathLst>
              <a:path w="662939" h="197485">
                <a:moveTo>
                  <a:pt x="662399" y="0"/>
                </a:moveTo>
                <a:lnTo>
                  <a:pt x="662399" y="197099"/>
                </a:lnTo>
                <a:lnTo>
                  <a:pt x="0" y="197099"/>
                </a:lnTo>
                <a:lnTo>
                  <a:pt x="0" y="0"/>
                </a:lnTo>
                <a:lnTo>
                  <a:pt x="662399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039886" y="2543002"/>
            <a:ext cx="662940" cy="197485"/>
          </a:xfrm>
          <a:custGeom>
            <a:avLst/>
            <a:gdLst/>
            <a:ahLst/>
            <a:cxnLst/>
            <a:rect l="l" t="t" r="r" b="b"/>
            <a:pathLst>
              <a:path w="662939" h="197485">
                <a:moveTo>
                  <a:pt x="662399" y="0"/>
                </a:moveTo>
                <a:lnTo>
                  <a:pt x="662399" y="197099"/>
                </a:lnTo>
                <a:lnTo>
                  <a:pt x="0" y="197099"/>
                </a:lnTo>
                <a:lnTo>
                  <a:pt x="0" y="0"/>
                </a:lnTo>
                <a:lnTo>
                  <a:pt x="662399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9935850" y="4656823"/>
            <a:ext cx="1908175" cy="1024255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12700" marR="5080">
              <a:lnSpc>
                <a:spcPct val="89200"/>
              </a:lnSpc>
              <a:spcBef>
                <a:spcPts val="254"/>
              </a:spcBef>
            </a:pPr>
            <a:r>
              <a:rPr dirty="0" sz="1200" spc="-5">
                <a:latin typeface="Arial"/>
                <a:cs typeface="Arial"/>
              </a:rPr>
              <a:t>The </a:t>
            </a:r>
            <a:r>
              <a:rPr dirty="0" sz="1200" spc="50">
                <a:latin typeface="Arial"/>
                <a:cs typeface="Arial"/>
              </a:rPr>
              <a:t>train </a:t>
            </a:r>
            <a:r>
              <a:rPr dirty="0" sz="1200" spc="40">
                <a:latin typeface="Arial"/>
                <a:cs typeface="Arial"/>
              </a:rPr>
              <a:t>should park </a:t>
            </a:r>
            <a:r>
              <a:rPr dirty="0" sz="1200" spc="50">
                <a:latin typeface="Arial"/>
                <a:cs typeface="Arial"/>
              </a:rPr>
              <a:t>the  </a:t>
            </a:r>
            <a:r>
              <a:rPr dirty="0" sz="1200">
                <a:latin typeface="Arial"/>
                <a:cs typeface="Arial"/>
              </a:rPr>
              <a:t>cars </a:t>
            </a:r>
            <a:r>
              <a:rPr dirty="0" sz="1200" spc="-20">
                <a:latin typeface="Arial"/>
                <a:cs typeface="Arial"/>
              </a:rPr>
              <a:t>as </a:t>
            </a:r>
            <a:r>
              <a:rPr dirty="0" sz="1200" spc="50">
                <a:latin typeface="Arial"/>
                <a:cs typeface="Arial"/>
              </a:rPr>
              <a:t>far </a:t>
            </a:r>
            <a:r>
              <a:rPr dirty="0" sz="1200" spc="-25">
                <a:latin typeface="Arial"/>
                <a:cs typeface="Arial"/>
              </a:rPr>
              <a:t>East </a:t>
            </a:r>
            <a:r>
              <a:rPr dirty="0" sz="1200" spc="-20">
                <a:latin typeface="Arial"/>
                <a:cs typeface="Arial"/>
              </a:rPr>
              <a:t>as</a:t>
            </a:r>
            <a:r>
              <a:rPr dirty="0" sz="1200" spc="-160">
                <a:latin typeface="Arial"/>
                <a:cs typeface="Arial"/>
              </a:rPr>
              <a:t> </a:t>
            </a:r>
            <a:r>
              <a:rPr dirty="0" sz="1200" spc="20">
                <a:latin typeface="Arial"/>
                <a:cs typeface="Arial"/>
              </a:rPr>
              <a:t>possible  </a:t>
            </a:r>
            <a:r>
              <a:rPr dirty="0" sz="1200" spc="70">
                <a:latin typeface="Arial"/>
                <a:cs typeface="Arial"/>
              </a:rPr>
              <a:t>to </a:t>
            </a:r>
            <a:r>
              <a:rPr dirty="0" sz="1200" spc="30">
                <a:latin typeface="Arial"/>
                <a:cs typeface="Arial"/>
              </a:rPr>
              <a:t>reduce </a:t>
            </a:r>
            <a:r>
              <a:rPr dirty="0" sz="1200" spc="20">
                <a:latin typeface="Arial"/>
                <a:cs typeface="Arial"/>
              </a:rPr>
              <a:t>any </a:t>
            </a:r>
            <a:r>
              <a:rPr dirty="0" sz="1200" spc="25">
                <a:latin typeface="Arial"/>
                <a:cs typeface="Arial"/>
              </a:rPr>
              <a:t>congestion  </a:t>
            </a:r>
            <a:r>
              <a:rPr dirty="0" sz="1200" spc="35">
                <a:latin typeface="Arial"/>
                <a:cs typeface="Arial"/>
              </a:rPr>
              <a:t>near </a:t>
            </a:r>
            <a:r>
              <a:rPr dirty="0" sz="1200" spc="50">
                <a:latin typeface="Arial"/>
                <a:cs typeface="Arial"/>
              </a:rPr>
              <a:t>the </a:t>
            </a:r>
            <a:r>
              <a:rPr dirty="0" sz="1200">
                <a:latin typeface="Arial"/>
                <a:cs typeface="Arial"/>
              </a:rPr>
              <a:t>crossings,  </a:t>
            </a:r>
            <a:r>
              <a:rPr dirty="0" sz="1200" spc="45">
                <a:latin typeface="Arial"/>
                <a:cs typeface="Arial"/>
              </a:rPr>
              <a:t>marked </a:t>
            </a:r>
            <a:r>
              <a:rPr dirty="0" sz="1200" spc="50">
                <a:latin typeface="Arial"/>
                <a:cs typeface="Arial"/>
              </a:rPr>
              <a:t>in purple  </a:t>
            </a:r>
            <a:r>
              <a:rPr dirty="0" sz="1200" spc="25">
                <a:latin typeface="Arial"/>
                <a:cs typeface="Arial"/>
              </a:rPr>
              <a:t>hatching.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 spc="-150"/>
              <a:t>17</a:t>
            </a:fld>
          </a:p>
        </p:txBody>
      </p:sp>
      <p:sp>
        <p:nvSpPr>
          <p:cNvPr id="14" name="object 14"/>
          <p:cNvSpPr txBox="1"/>
          <p:nvPr/>
        </p:nvSpPr>
        <p:spPr>
          <a:xfrm>
            <a:off x="198375" y="6499822"/>
            <a:ext cx="1664970" cy="26797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1400">
                <a:latin typeface="Arial"/>
                <a:cs typeface="Arial"/>
              </a:rPr>
              <a:t>Speaking: Zoe</a:t>
            </a:r>
            <a:r>
              <a:rPr dirty="0" sz="1400" spc="-130">
                <a:latin typeface="Arial"/>
                <a:cs typeface="Arial"/>
              </a:rPr>
              <a:t> </a:t>
            </a:r>
            <a:r>
              <a:rPr dirty="0" sz="1400" spc="35">
                <a:latin typeface="Arial"/>
                <a:cs typeface="Arial"/>
              </a:rPr>
              <a:t>Wahr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1416277"/>
            <a:ext cx="8889794" cy="4749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1225" y="532789"/>
            <a:ext cx="4608195" cy="878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815"/>
              <a:t>Proposed</a:t>
            </a:r>
            <a:r>
              <a:rPr dirty="0" spc="-675"/>
              <a:t> </a:t>
            </a:r>
            <a:r>
              <a:rPr dirty="0" spc="-860"/>
              <a:t>Operations</a:t>
            </a:r>
          </a:p>
        </p:txBody>
      </p:sp>
      <p:sp>
        <p:nvSpPr>
          <p:cNvPr id="4" name="object 4"/>
          <p:cNvSpPr/>
          <p:nvPr/>
        </p:nvSpPr>
        <p:spPr>
          <a:xfrm>
            <a:off x="938692" y="5759599"/>
            <a:ext cx="382905" cy="691515"/>
          </a:xfrm>
          <a:custGeom>
            <a:avLst/>
            <a:gdLst/>
            <a:ahLst/>
            <a:cxnLst/>
            <a:rect l="l" t="t" r="r" b="b"/>
            <a:pathLst>
              <a:path w="382905" h="691514">
                <a:moveTo>
                  <a:pt x="188399" y="691199"/>
                </a:moveTo>
                <a:lnTo>
                  <a:pt x="0" y="633299"/>
                </a:lnTo>
                <a:lnTo>
                  <a:pt x="194099" y="0"/>
                </a:lnTo>
                <a:lnTo>
                  <a:pt x="382499" y="57899"/>
                </a:lnTo>
                <a:lnTo>
                  <a:pt x="188399" y="69119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38692" y="5759599"/>
            <a:ext cx="382905" cy="691515"/>
          </a:xfrm>
          <a:custGeom>
            <a:avLst/>
            <a:gdLst/>
            <a:ahLst/>
            <a:cxnLst/>
            <a:rect l="l" t="t" r="r" b="b"/>
            <a:pathLst>
              <a:path w="382905" h="691514">
                <a:moveTo>
                  <a:pt x="194099" y="0"/>
                </a:moveTo>
                <a:lnTo>
                  <a:pt x="382499" y="57899"/>
                </a:lnTo>
                <a:lnTo>
                  <a:pt x="188399" y="691199"/>
                </a:lnTo>
                <a:lnTo>
                  <a:pt x="0" y="633299"/>
                </a:lnTo>
                <a:lnTo>
                  <a:pt x="194099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67989" y="5070825"/>
            <a:ext cx="398780" cy="690880"/>
          </a:xfrm>
          <a:custGeom>
            <a:avLst/>
            <a:gdLst/>
            <a:ahLst/>
            <a:cxnLst/>
            <a:rect l="l" t="t" r="r" b="b"/>
            <a:pathLst>
              <a:path w="398780" h="690879">
                <a:moveTo>
                  <a:pt x="186599" y="690599"/>
                </a:moveTo>
                <a:lnTo>
                  <a:pt x="0" y="627299"/>
                </a:lnTo>
                <a:lnTo>
                  <a:pt x="211799" y="0"/>
                </a:lnTo>
                <a:lnTo>
                  <a:pt x="398399" y="63299"/>
                </a:lnTo>
                <a:lnTo>
                  <a:pt x="186599" y="690599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67989" y="5070825"/>
            <a:ext cx="398780" cy="690880"/>
          </a:xfrm>
          <a:custGeom>
            <a:avLst/>
            <a:gdLst/>
            <a:ahLst/>
            <a:cxnLst/>
            <a:rect l="l" t="t" r="r" b="b"/>
            <a:pathLst>
              <a:path w="398780" h="690879">
                <a:moveTo>
                  <a:pt x="211799" y="0"/>
                </a:moveTo>
                <a:lnTo>
                  <a:pt x="398399" y="63299"/>
                </a:lnTo>
                <a:lnTo>
                  <a:pt x="186599" y="690599"/>
                </a:lnTo>
                <a:lnTo>
                  <a:pt x="0" y="627299"/>
                </a:lnTo>
                <a:lnTo>
                  <a:pt x="211799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73620" y="4399768"/>
            <a:ext cx="417195" cy="690245"/>
          </a:xfrm>
          <a:custGeom>
            <a:avLst/>
            <a:gdLst/>
            <a:ahLst/>
            <a:cxnLst/>
            <a:rect l="l" t="t" r="r" b="b"/>
            <a:pathLst>
              <a:path w="417194" h="690245">
                <a:moveTo>
                  <a:pt x="184799" y="689699"/>
                </a:moveTo>
                <a:lnTo>
                  <a:pt x="0" y="620099"/>
                </a:lnTo>
                <a:lnTo>
                  <a:pt x="232199" y="0"/>
                </a:lnTo>
                <a:lnTo>
                  <a:pt x="416999" y="69599"/>
                </a:lnTo>
                <a:lnTo>
                  <a:pt x="184799" y="689699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73620" y="4399768"/>
            <a:ext cx="417195" cy="690245"/>
          </a:xfrm>
          <a:custGeom>
            <a:avLst/>
            <a:gdLst/>
            <a:ahLst/>
            <a:cxnLst/>
            <a:rect l="l" t="t" r="r" b="b"/>
            <a:pathLst>
              <a:path w="417194" h="690245">
                <a:moveTo>
                  <a:pt x="232199" y="0"/>
                </a:moveTo>
                <a:lnTo>
                  <a:pt x="416999" y="69599"/>
                </a:lnTo>
                <a:lnTo>
                  <a:pt x="184799" y="689699"/>
                </a:lnTo>
                <a:lnTo>
                  <a:pt x="0" y="620099"/>
                </a:lnTo>
                <a:lnTo>
                  <a:pt x="232199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612821" y="2524400"/>
            <a:ext cx="662940" cy="197485"/>
          </a:xfrm>
          <a:custGeom>
            <a:avLst/>
            <a:gdLst/>
            <a:ahLst/>
            <a:cxnLst/>
            <a:rect l="l" t="t" r="r" b="b"/>
            <a:pathLst>
              <a:path w="662940" h="197485">
                <a:moveTo>
                  <a:pt x="662399" y="0"/>
                </a:moveTo>
                <a:lnTo>
                  <a:pt x="662399" y="197099"/>
                </a:lnTo>
                <a:lnTo>
                  <a:pt x="0" y="197099"/>
                </a:lnTo>
                <a:lnTo>
                  <a:pt x="0" y="0"/>
                </a:lnTo>
                <a:lnTo>
                  <a:pt x="662399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612821" y="2524400"/>
            <a:ext cx="662940" cy="197485"/>
          </a:xfrm>
          <a:custGeom>
            <a:avLst/>
            <a:gdLst/>
            <a:ahLst/>
            <a:cxnLst/>
            <a:rect l="l" t="t" r="r" b="b"/>
            <a:pathLst>
              <a:path w="662940" h="197485">
                <a:moveTo>
                  <a:pt x="662399" y="0"/>
                </a:moveTo>
                <a:lnTo>
                  <a:pt x="662399" y="197099"/>
                </a:lnTo>
                <a:lnTo>
                  <a:pt x="0" y="197099"/>
                </a:lnTo>
                <a:lnTo>
                  <a:pt x="0" y="0"/>
                </a:lnTo>
                <a:lnTo>
                  <a:pt x="662399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9935850" y="4656823"/>
            <a:ext cx="1898650" cy="1024255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12700" marR="5080">
              <a:lnSpc>
                <a:spcPct val="89200"/>
              </a:lnSpc>
              <a:spcBef>
                <a:spcPts val="254"/>
              </a:spcBef>
            </a:pPr>
            <a:r>
              <a:rPr dirty="0" sz="1200" spc="35">
                <a:latin typeface="Arial"/>
                <a:cs typeface="Arial"/>
              </a:rPr>
              <a:t>After </a:t>
            </a:r>
            <a:r>
              <a:rPr dirty="0" sz="1200" spc="50">
                <a:latin typeface="Arial"/>
                <a:cs typeface="Arial"/>
              </a:rPr>
              <a:t>the </a:t>
            </a:r>
            <a:r>
              <a:rPr dirty="0" sz="1200" spc="30">
                <a:latin typeface="Arial"/>
                <a:cs typeface="Arial"/>
              </a:rPr>
              <a:t>desired </a:t>
            </a:r>
            <a:r>
              <a:rPr dirty="0" sz="1200" spc="60">
                <a:latin typeface="Arial"/>
                <a:cs typeface="Arial"/>
              </a:rPr>
              <a:t>amount  </a:t>
            </a:r>
            <a:r>
              <a:rPr dirty="0" sz="1200" spc="65">
                <a:latin typeface="Arial"/>
                <a:cs typeface="Arial"/>
              </a:rPr>
              <a:t>of </a:t>
            </a:r>
            <a:r>
              <a:rPr dirty="0" sz="1200">
                <a:latin typeface="Arial"/>
                <a:cs typeface="Arial"/>
              </a:rPr>
              <a:t>cars </a:t>
            </a:r>
            <a:r>
              <a:rPr dirty="0" sz="1200" spc="25">
                <a:latin typeface="Arial"/>
                <a:cs typeface="Arial"/>
              </a:rPr>
              <a:t>are </a:t>
            </a:r>
            <a:r>
              <a:rPr dirty="0" sz="1200" spc="35">
                <a:latin typeface="Arial"/>
                <a:cs typeface="Arial"/>
              </a:rPr>
              <a:t>parked </a:t>
            </a:r>
            <a:r>
              <a:rPr dirty="0" sz="1200" spc="40">
                <a:latin typeface="Arial"/>
                <a:cs typeface="Arial"/>
              </a:rPr>
              <a:t>and  </a:t>
            </a:r>
            <a:r>
              <a:rPr dirty="0" sz="1200" spc="30">
                <a:latin typeface="Arial"/>
                <a:cs typeface="Arial"/>
              </a:rPr>
              <a:t>detached </a:t>
            </a:r>
            <a:r>
              <a:rPr dirty="0" sz="1200" spc="80">
                <a:latin typeface="Arial"/>
                <a:cs typeface="Arial"/>
              </a:rPr>
              <a:t>from </a:t>
            </a:r>
            <a:r>
              <a:rPr dirty="0" sz="1200" spc="50">
                <a:latin typeface="Arial"/>
                <a:cs typeface="Arial"/>
              </a:rPr>
              <a:t>the </a:t>
            </a:r>
            <a:r>
              <a:rPr dirty="0" sz="1200" spc="35">
                <a:latin typeface="Arial"/>
                <a:cs typeface="Arial"/>
              </a:rPr>
              <a:t>train,  </a:t>
            </a:r>
            <a:r>
              <a:rPr dirty="0" sz="1200" spc="50">
                <a:latin typeface="Arial"/>
                <a:cs typeface="Arial"/>
              </a:rPr>
              <a:t>the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50">
                <a:latin typeface="Arial"/>
                <a:cs typeface="Arial"/>
              </a:rPr>
              <a:t>train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40">
                <a:latin typeface="Arial"/>
                <a:cs typeface="Arial"/>
              </a:rPr>
              <a:t>will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30">
                <a:latin typeface="Arial"/>
                <a:cs typeface="Arial"/>
              </a:rPr>
              <a:t>travel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10">
                <a:latin typeface="Arial"/>
                <a:cs typeface="Arial"/>
              </a:rPr>
              <a:t>back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65">
                <a:latin typeface="Arial"/>
                <a:cs typeface="Arial"/>
              </a:rPr>
              <a:t>to  </a:t>
            </a:r>
            <a:r>
              <a:rPr dirty="0" sz="1200" spc="50">
                <a:latin typeface="Arial"/>
                <a:cs typeface="Arial"/>
              </a:rPr>
              <a:t>the </a:t>
            </a:r>
            <a:r>
              <a:rPr dirty="0" sz="1200" spc="40">
                <a:latin typeface="Arial"/>
                <a:cs typeface="Arial"/>
              </a:rPr>
              <a:t>mainline and </a:t>
            </a:r>
            <a:r>
              <a:rPr dirty="0" sz="1200" spc="25">
                <a:latin typeface="Arial"/>
                <a:cs typeface="Arial"/>
              </a:rPr>
              <a:t>past </a:t>
            </a:r>
            <a:r>
              <a:rPr dirty="0" sz="1200" spc="50">
                <a:latin typeface="Arial"/>
                <a:cs typeface="Arial"/>
              </a:rPr>
              <a:t>the  middle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65">
                <a:latin typeface="Arial"/>
                <a:cs typeface="Arial"/>
              </a:rPr>
              <a:t>turnout.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 spc="-150"/>
              <a:t>17</a:t>
            </a:fld>
          </a:p>
        </p:txBody>
      </p:sp>
      <p:sp>
        <p:nvSpPr>
          <p:cNvPr id="14" name="object 14"/>
          <p:cNvSpPr txBox="1"/>
          <p:nvPr/>
        </p:nvSpPr>
        <p:spPr>
          <a:xfrm>
            <a:off x="198375" y="6499822"/>
            <a:ext cx="1664970" cy="26797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1400">
                <a:latin typeface="Arial"/>
                <a:cs typeface="Arial"/>
              </a:rPr>
              <a:t>Speaking: Zoe</a:t>
            </a:r>
            <a:r>
              <a:rPr dirty="0" sz="1400" spc="-130">
                <a:latin typeface="Arial"/>
                <a:cs typeface="Arial"/>
              </a:rPr>
              <a:t> </a:t>
            </a:r>
            <a:r>
              <a:rPr dirty="0" sz="1400" spc="35">
                <a:latin typeface="Arial"/>
                <a:cs typeface="Arial"/>
              </a:rPr>
              <a:t>Wahr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1416277"/>
            <a:ext cx="8889794" cy="4749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1225" y="532789"/>
            <a:ext cx="4608195" cy="878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815"/>
              <a:t>Proposed</a:t>
            </a:r>
            <a:r>
              <a:rPr dirty="0" spc="-675"/>
              <a:t> </a:t>
            </a:r>
            <a:r>
              <a:rPr dirty="0" spc="-860"/>
              <a:t>Operations</a:t>
            </a:r>
          </a:p>
        </p:txBody>
      </p:sp>
      <p:sp>
        <p:nvSpPr>
          <p:cNvPr id="4" name="object 4"/>
          <p:cNvSpPr/>
          <p:nvPr/>
        </p:nvSpPr>
        <p:spPr>
          <a:xfrm>
            <a:off x="3413067" y="2398761"/>
            <a:ext cx="690880" cy="398145"/>
          </a:xfrm>
          <a:custGeom>
            <a:avLst/>
            <a:gdLst/>
            <a:ahLst/>
            <a:cxnLst/>
            <a:rect l="l" t="t" r="r" b="b"/>
            <a:pathLst>
              <a:path w="690879" h="398144">
                <a:moveTo>
                  <a:pt x="62699" y="397799"/>
                </a:moveTo>
                <a:lnTo>
                  <a:pt x="0" y="210899"/>
                </a:lnTo>
                <a:lnTo>
                  <a:pt x="627899" y="0"/>
                </a:lnTo>
                <a:lnTo>
                  <a:pt x="690599" y="186899"/>
                </a:lnTo>
                <a:lnTo>
                  <a:pt x="62699" y="39779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413067" y="2398761"/>
            <a:ext cx="690880" cy="398145"/>
          </a:xfrm>
          <a:custGeom>
            <a:avLst/>
            <a:gdLst/>
            <a:ahLst/>
            <a:cxnLst/>
            <a:rect l="l" t="t" r="r" b="b"/>
            <a:pathLst>
              <a:path w="690879" h="398144">
                <a:moveTo>
                  <a:pt x="627899" y="0"/>
                </a:moveTo>
                <a:lnTo>
                  <a:pt x="690599" y="186899"/>
                </a:lnTo>
                <a:lnTo>
                  <a:pt x="62699" y="397799"/>
                </a:lnTo>
                <a:lnTo>
                  <a:pt x="0" y="210899"/>
                </a:lnTo>
                <a:lnTo>
                  <a:pt x="627899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252915" y="2362086"/>
            <a:ext cx="662940" cy="198120"/>
          </a:xfrm>
          <a:custGeom>
            <a:avLst/>
            <a:gdLst/>
            <a:ahLst/>
            <a:cxnLst/>
            <a:rect l="l" t="t" r="r" b="b"/>
            <a:pathLst>
              <a:path w="662939" h="198119">
                <a:moveTo>
                  <a:pt x="662099" y="197699"/>
                </a:moveTo>
                <a:lnTo>
                  <a:pt x="0" y="197699"/>
                </a:lnTo>
                <a:lnTo>
                  <a:pt x="599" y="0"/>
                </a:lnTo>
                <a:lnTo>
                  <a:pt x="662699" y="0"/>
                </a:lnTo>
                <a:lnTo>
                  <a:pt x="662099" y="197699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252915" y="2362086"/>
            <a:ext cx="662940" cy="198120"/>
          </a:xfrm>
          <a:custGeom>
            <a:avLst/>
            <a:gdLst/>
            <a:ahLst/>
            <a:cxnLst/>
            <a:rect l="l" t="t" r="r" b="b"/>
            <a:pathLst>
              <a:path w="662939" h="198119">
                <a:moveTo>
                  <a:pt x="662699" y="0"/>
                </a:moveTo>
                <a:lnTo>
                  <a:pt x="662099" y="197699"/>
                </a:lnTo>
                <a:lnTo>
                  <a:pt x="0" y="197699"/>
                </a:lnTo>
                <a:lnTo>
                  <a:pt x="599" y="0"/>
                </a:lnTo>
                <a:lnTo>
                  <a:pt x="662699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064840" y="2362086"/>
            <a:ext cx="662940" cy="198120"/>
          </a:xfrm>
          <a:custGeom>
            <a:avLst/>
            <a:gdLst/>
            <a:ahLst/>
            <a:cxnLst/>
            <a:rect l="l" t="t" r="r" b="b"/>
            <a:pathLst>
              <a:path w="662939" h="198119">
                <a:moveTo>
                  <a:pt x="662099" y="197699"/>
                </a:moveTo>
                <a:lnTo>
                  <a:pt x="0" y="197699"/>
                </a:lnTo>
                <a:lnTo>
                  <a:pt x="599" y="0"/>
                </a:lnTo>
                <a:lnTo>
                  <a:pt x="662699" y="0"/>
                </a:lnTo>
                <a:lnTo>
                  <a:pt x="662099" y="197699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064840" y="2362086"/>
            <a:ext cx="662940" cy="198120"/>
          </a:xfrm>
          <a:custGeom>
            <a:avLst/>
            <a:gdLst/>
            <a:ahLst/>
            <a:cxnLst/>
            <a:rect l="l" t="t" r="r" b="b"/>
            <a:pathLst>
              <a:path w="662939" h="198119">
                <a:moveTo>
                  <a:pt x="662699" y="0"/>
                </a:moveTo>
                <a:lnTo>
                  <a:pt x="662099" y="197699"/>
                </a:lnTo>
                <a:lnTo>
                  <a:pt x="0" y="197699"/>
                </a:lnTo>
                <a:lnTo>
                  <a:pt x="599" y="0"/>
                </a:lnTo>
                <a:lnTo>
                  <a:pt x="662699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612821" y="2543000"/>
            <a:ext cx="662940" cy="197485"/>
          </a:xfrm>
          <a:custGeom>
            <a:avLst/>
            <a:gdLst/>
            <a:ahLst/>
            <a:cxnLst/>
            <a:rect l="l" t="t" r="r" b="b"/>
            <a:pathLst>
              <a:path w="662940" h="197485">
                <a:moveTo>
                  <a:pt x="662399" y="0"/>
                </a:moveTo>
                <a:lnTo>
                  <a:pt x="662399" y="197099"/>
                </a:lnTo>
                <a:lnTo>
                  <a:pt x="0" y="197099"/>
                </a:lnTo>
                <a:lnTo>
                  <a:pt x="0" y="0"/>
                </a:lnTo>
                <a:lnTo>
                  <a:pt x="662399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612821" y="2543000"/>
            <a:ext cx="662940" cy="197485"/>
          </a:xfrm>
          <a:custGeom>
            <a:avLst/>
            <a:gdLst/>
            <a:ahLst/>
            <a:cxnLst/>
            <a:rect l="l" t="t" r="r" b="b"/>
            <a:pathLst>
              <a:path w="662940" h="197485">
                <a:moveTo>
                  <a:pt x="662399" y="0"/>
                </a:moveTo>
                <a:lnTo>
                  <a:pt x="662399" y="197099"/>
                </a:lnTo>
                <a:lnTo>
                  <a:pt x="0" y="197099"/>
                </a:lnTo>
                <a:lnTo>
                  <a:pt x="0" y="0"/>
                </a:lnTo>
                <a:lnTo>
                  <a:pt x="662399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9935850" y="5142598"/>
            <a:ext cx="1868805" cy="53848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algn="just" marL="12700" marR="5080">
              <a:lnSpc>
                <a:spcPct val="90300"/>
              </a:lnSpc>
              <a:spcBef>
                <a:spcPts val="240"/>
              </a:spcBef>
            </a:pPr>
            <a:r>
              <a:rPr dirty="0" sz="1200" spc="-5">
                <a:latin typeface="Arial"/>
                <a:cs typeface="Arial"/>
              </a:rPr>
              <a:t>The </a:t>
            </a:r>
            <a:r>
              <a:rPr dirty="0" sz="1200" spc="50">
                <a:latin typeface="Arial"/>
                <a:cs typeface="Arial"/>
              </a:rPr>
              <a:t>train </a:t>
            </a:r>
            <a:r>
              <a:rPr dirty="0" sz="1200" spc="40">
                <a:latin typeface="Arial"/>
                <a:cs typeface="Arial"/>
              </a:rPr>
              <a:t>will </a:t>
            </a:r>
            <a:r>
              <a:rPr dirty="0" sz="1200" spc="50">
                <a:latin typeface="Arial"/>
                <a:cs typeface="Arial"/>
              </a:rPr>
              <a:t>then</a:t>
            </a:r>
            <a:r>
              <a:rPr dirty="0" sz="1200" spc="-204">
                <a:latin typeface="Arial"/>
                <a:cs typeface="Arial"/>
              </a:rPr>
              <a:t> </a:t>
            </a:r>
            <a:r>
              <a:rPr dirty="0" sz="1200" spc="15">
                <a:latin typeface="Arial"/>
                <a:cs typeface="Arial"/>
              </a:rPr>
              <a:t>reverse  </a:t>
            </a:r>
            <a:r>
              <a:rPr dirty="0" sz="1200" spc="65">
                <a:latin typeface="Arial"/>
                <a:cs typeface="Arial"/>
              </a:rPr>
              <a:t>onto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50">
                <a:latin typeface="Arial"/>
                <a:cs typeface="Arial"/>
              </a:rPr>
              <a:t>the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50">
                <a:latin typeface="Arial"/>
                <a:cs typeface="Arial"/>
              </a:rPr>
              <a:t>middle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30">
                <a:latin typeface="Arial"/>
                <a:cs typeface="Arial"/>
              </a:rPr>
              <a:t>track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40">
                <a:latin typeface="Arial"/>
                <a:cs typeface="Arial"/>
              </a:rPr>
              <a:t>and  park </a:t>
            </a:r>
            <a:r>
              <a:rPr dirty="0" sz="1200" spc="-110">
                <a:latin typeface="Arial"/>
                <a:cs typeface="Arial"/>
              </a:rPr>
              <a:t>X </a:t>
            </a:r>
            <a:r>
              <a:rPr dirty="0" sz="1200" spc="65">
                <a:latin typeface="Arial"/>
                <a:cs typeface="Arial"/>
              </a:rPr>
              <a:t>number of</a:t>
            </a:r>
            <a:r>
              <a:rPr dirty="0" sz="1200" spc="-12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cars.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 spc="-150"/>
              <a:t>17</a:t>
            </a:fld>
          </a:p>
        </p:txBody>
      </p:sp>
      <p:sp>
        <p:nvSpPr>
          <p:cNvPr id="14" name="object 14"/>
          <p:cNvSpPr txBox="1"/>
          <p:nvPr/>
        </p:nvSpPr>
        <p:spPr>
          <a:xfrm>
            <a:off x="198375" y="6499822"/>
            <a:ext cx="1664970" cy="26797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1400">
                <a:latin typeface="Arial"/>
                <a:cs typeface="Arial"/>
              </a:rPr>
              <a:t>Speaking: Zoe</a:t>
            </a:r>
            <a:r>
              <a:rPr dirty="0" sz="1400" spc="-130">
                <a:latin typeface="Arial"/>
                <a:cs typeface="Arial"/>
              </a:rPr>
              <a:t> </a:t>
            </a:r>
            <a:r>
              <a:rPr dirty="0" sz="1400" spc="35">
                <a:latin typeface="Arial"/>
                <a:cs typeface="Arial"/>
              </a:rPr>
              <a:t>Wahr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1416277"/>
            <a:ext cx="8889794" cy="4749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1225" y="532789"/>
            <a:ext cx="4608195" cy="878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815"/>
              <a:t>Proposed</a:t>
            </a:r>
            <a:r>
              <a:rPr dirty="0" spc="-675"/>
              <a:t> </a:t>
            </a:r>
            <a:r>
              <a:rPr dirty="0" spc="-860"/>
              <a:t>Operations</a:t>
            </a:r>
          </a:p>
        </p:txBody>
      </p:sp>
      <p:sp>
        <p:nvSpPr>
          <p:cNvPr id="4" name="object 4"/>
          <p:cNvSpPr/>
          <p:nvPr/>
        </p:nvSpPr>
        <p:spPr>
          <a:xfrm>
            <a:off x="938692" y="5759574"/>
            <a:ext cx="382905" cy="691515"/>
          </a:xfrm>
          <a:custGeom>
            <a:avLst/>
            <a:gdLst/>
            <a:ahLst/>
            <a:cxnLst/>
            <a:rect l="l" t="t" r="r" b="b"/>
            <a:pathLst>
              <a:path w="382905" h="691514">
                <a:moveTo>
                  <a:pt x="188399" y="691199"/>
                </a:moveTo>
                <a:lnTo>
                  <a:pt x="0" y="633299"/>
                </a:lnTo>
                <a:lnTo>
                  <a:pt x="194099" y="0"/>
                </a:lnTo>
                <a:lnTo>
                  <a:pt x="382499" y="57899"/>
                </a:lnTo>
                <a:lnTo>
                  <a:pt x="188399" y="69119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38692" y="5759574"/>
            <a:ext cx="382905" cy="691515"/>
          </a:xfrm>
          <a:custGeom>
            <a:avLst/>
            <a:gdLst/>
            <a:ahLst/>
            <a:cxnLst/>
            <a:rect l="l" t="t" r="r" b="b"/>
            <a:pathLst>
              <a:path w="382905" h="691514">
                <a:moveTo>
                  <a:pt x="194099" y="0"/>
                </a:moveTo>
                <a:lnTo>
                  <a:pt x="382499" y="57899"/>
                </a:lnTo>
                <a:lnTo>
                  <a:pt x="188399" y="691199"/>
                </a:lnTo>
                <a:lnTo>
                  <a:pt x="0" y="633299"/>
                </a:lnTo>
                <a:lnTo>
                  <a:pt x="194099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064840" y="2343461"/>
            <a:ext cx="662940" cy="198120"/>
          </a:xfrm>
          <a:custGeom>
            <a:avLst/>
            <a:gdLst/>
            <a:ahLst/>
            <a:cxnLst/>
            <a:rect l="l" t="t" r="r" b="b"/>
            <a:pathLst>
              <a:path w="662939" h="198119">
                <a:moveTo>
                  <a:pt x="662099" y="197699"/>
                </a:moveTo>
                <a:lnTo>
                  <a:pt x="0" y="197699"/>
                </a:lnTo>
                <a:lnTo>
                  <a:pt x="599" y="0"/>
                </a:lnTo>
                <a:lnTo>
                  <a:pt x="662699" y="0"/>
                </a:lnTo>
                <a:lnTo>
                  <a:pt x="662099" y="197699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064840" y="2343461"/>
            <a:ext cx="662940" cy="198120"/>
          </a:xfrm>
          <a:custGeom>
            <a:avLst/>
            <a:gdLst/>
            <a:ahLst/>
            <a:cxnLst/>
            <a:rect l="l" t="t" r="r" b="b"/>
            <a:pathLst>
              <a:path w="662939" h="198119">
                <a:moveTo>
                  <a:pt x="662699" y="0"/>
                </a:moveTo>
                <a:lnTo>
                  <a:pt x="662099" y="197699"/>
                </a:lnTo>
                <a:lnTo>
                  <a:pt x="0" y="197699"/>
                </a:lnTo>
                <a:lnTo>
                  <a:pt x="599" y="0"/>
                </a:lnTo>
                <a:lnTo>
                  <a:pt x="662699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67989" y="5070800"/>
            <a:ext cx="398780" cy="690880"/>
          </a:xfrm>
          <a:custGeom>
            <a:avLst/>
            <a:gdLst/>
            <a:ahLst/>
            <a:cxnLst/>
            <a:rect l="l" t="t" r="r" b="b"/>
            <a:pathLst>
              <a:path w="398780" h="690879">
                <a:moveTo>
                  <a:pt x="186599" y="690599"/>
                </a:moveTo>
                <a:lnTo>
                  <a:pt x="0" y="627299"/>
                </a:lnTo>
                <a:lnTo>
                  <a:pt x="211799" y="0"/>
                </a:lnTo>
                <a:lnTo>
                  <a:pt x="398399" y="63299"/>
                </a:lnTo>
                <a:lnTo>
                  <a:pt x="186599" y="690599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67989" y="5070800"/>
            <a:ext cx="398780" cy="690880"/>
          </a:xfrm>
          <a:custGeom>
            <a:avLst/>
            <a:gdLst/>
            <a:ahLst/>
            <a:cxnLst/>
            <a:rect l="l" t="t" r="r" b="b"/>
            <a:pathLst>
              <a:path w="398780" h="690879">
                <a:moveTo>
                  <a:pt x="211799" y="0"/>
                </a:moveTo>
                <a:lnTo>
                  <a:pt x="398399" y="63299"/>
                </a:lnTo>
                <a:lnTo>
                  <a:pt x="186599" y="690599"/>
                </a:lnTo>
                <a:lnTo>
                  <a:pt x="0" y="627299"/>
                </a:lnTo>
                <a:lnTo>
                  <a:pt x="211799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612821" y="2524375"/>
            <a:ext cx="662940" cy="197485"/>
          </a:xfrm>
          <a:custGeom>
            <a:avLst/>
            <a:gdLst/>
            <a:ahLst/>
            <a:cxnLst/>
            <a:rect l="l" t="t" r="r" b="b"/>
            <a:pathLst>
              <a:path w="662940" h="197485">
                <a:moveTo>
                  <a:pt x="662399" y="0"/>
                </a:moveTo>
                <a:lnTo>
                  <a:pt x="662399" y="197099"/>
                </a:lnTo>
                <a:lnTo>
                  <a:pt x="0" y="197099"/>
                </a:lnTo>
                <a:lnTo>
                  <a:pt x="0" y="0"/>
                </a:lnTo>
                <a:lnTo>
                  <a:pt x="662399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612821" y="2524375"/>
            <a:ext cx="662940" cy="197485"/>
          </a:xfrm>
          <a:custGeom>
            <a:avLst/>
            <a:gdLst/>
            <a:ahLst/>
            <a:cxnLst/>
            <a:rect l="l" t="t" r="r" b="b"/>
            <a:pathLst>
              <a:path w="662940" h="197485">
                <a:moveTo>
                  <a:pt x="662399" y="0"/>
                </a:moveTo>
                <a:lnTo>
                  <a:pt x="662399" y="197099"/>
                </a:lnTo>
                <a:lnTo>
                  <a:pt x="0" y="197099"/>
                </a:lnTo>
                <a:lnTo>
                  <a:pt x="0" y="0"/>
                </a:lnTo>
                <a:lnTo>
                  <a:pt x="662399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088250" y="4971148"/>
            <a:ext cx="1864995" cy="86233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ct val="89400"/>
              </a:lnSpc>
              <a:spcBef>
                <a:spcPts val="250"/>
              </a:spcBef>
            </a:pPr>
            <a:r>
              <a:rPr dirty="0" sz="1200" spc="35">
                <a:latin typeface="Arial"/>
                <a:cs typeface="Arial"/>
              </a:rPr>
              <a:t>After </a:t>
            </a:r>
            <a:r>
              <a:rPr dirty="0" sz="1200" spc="50">
                <a:latin typeface="Arial"/>
                <a:cs typeface="Arial"/>
              </a:rPr>
              <a:t>the </a:t>
            </a:r>
            <a:r>
              <a:rPr dirty="0" sz="1200" spc="30">
                <a:latin typeface="Arial"/>
                <a:cs typeface="Arial"/>
              </a:rPr>
              <a:t>desired </a:t>
            </a:r>
            <a:r>
              <a:rPr dirty="0" sz="1200">
                <a:latin typeface="Arial"/>
                <a:cs typeface="Arial"/>
              </a:rPr>
              <a:t>cars </a:t>
            </a:r>
            <a:r>
              <a:rPr dirty="0" sz="1200" spc="25">
                <a:latin typeface="Arial"/>
                <a:cs typeface="Arial"/>
              </a:rPr>
              <a:t>are  </a:t>
            </a:r>
            <a:r>
              <a:rPr dirty="0" sz="1200" spc="35">
                <a:latin typeface="Arial"/>
                <a:cs typeface="Arial"/>
              </a:rPr>
              <a:t>parked </a:t>
            </a:r>
            <a:r>
              <a:rPr dirty="0" sz="1200" spc="40">
                <a:latin typeface="Arial"/>
                <a:cs typeface="Arial"/>
              </a:rPr>
              <a:t>and </a:t>
            </a:r>
            <a:r>
              <a:rPr dirty="0" sz="1200" spc="30">
                <a:latin typeface="Arial"/>
                <a:cs typeface="Arial"/>
              </a:rPr>
              <a:t>detached </a:t>
            </a:r>
            <a:r>
              <a:rPr dirty="0" sz="1200" spc="50">
                <a:latin typeface="Arial"/>
                <a:cs typeface="Arial"/>
              </a:rPr>
              <a:t>the  train </a:t>
            </a:r>
            <a:r>
              <a:rPr dirty="0" sz="1200" spc="40">
                <a:latin typeface="Arial"/>
                <a:cs typeface="Arial"/>
              </a:rPr>
              <a:t>will</a:t>
            </a:r>
            <a:r>
              <a:rPr dirty="0" sz="1200" spc="-245">
                <a:latin typeface="Arial"/>
                <a:cs typeface="Arial"/>
              </a:rPr>
              <a:t> </a:t>
            </a:r>
            <a:r>
              <a:rPr dirty="0" sz="1200" spc="15">
                <a:latin typeface="Arial"/>
                <a:cs typeface="Arial"/>
              </a:rPr>
              <a:t>again </a:t>
            </a:r>
            <a:r>
              <a:rPr dirty="0" sz="1200" spc="30">
                <a:latin typeface="Arial"/>
                <a:cs typeface="Arial"/>
              </a:rPr>
              <a:t>travel </a:t>
            </a:r>
            <a:r>
              <a:rPr dirty="0" sz="1200" spc="10">
                <a:latin typeface="Arial"/>
                <a:cs typeface="Arial"/>
              </a:rPr>
              <a:t>back  </a:t>
            </a:r>
            <a:r>
              <a:rPr dirty="0" sz="1200" spc="70">
                <a:latin typeface="Arial"/>
                <a:cs typeface="Arial"/>
              </a:rPr>
              <a:t>to </a:t>
            </a:r>
            <a:r>
              <a:rPr dirty="0" sz="1200" spc="50">
                <a:latin typeface="Arial"/>
                <a:cs typeface="Arial"/>
              </a:rPr>
              <a:t>the </a:t>
            </a:r>
            <a:r>
              <a:rPr dirty="0" sz="1200" spc="40">
                <a:latin typeface="Arial"/>
                <a:cs typeface="Arial"/>
              </a:rPr>
              <a:t>mainline </a:t>
            </a:r>
            <a:r>
              <a:rPr dirty="0" sz="1200" spc="25">
                <a:latin typeface="Arial"/>
                <a:cs typeface="Arial"/>
              </a:rPr>
              <a:t>past </a:t>
            </a:r>
            <a:r>
              <a:rPr dirty="0" sz="1200" spc="50">
                <a:latin typeface="Arial"/>
                <a:cs typeface="Arial"/>
              </a:rPr>
              <a:t>the  </a:t>
            </a:r>
            <a:r>
              <a:rPr dirty="0" sz="1200" spc="20">
                <a:latin typeface="Arial"/>
                <a:cs typeface="Arial"/>
              </a:rPr>
              <a:t>last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65">
                <a:latin typeface="Arial"/>
                <a:cs typeface="Arial"/>
              </a:rPr>
              <a:t>turnout.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 spc="-150"/>
              <a:t>17</a:t>
            </a:fld>
          </a:p>
        </p:txBody>
      </p:sp>
      <p:sp>
        <p:nvSpPr>
          <p:cNvPr id="14" name="object 14"/>
          <p:cNvSpPr txBox="1"/>
          <p:nvPr/>
        </p:nvSpPr>
        <p:spPr>
          <a:xfrm>
            <a:off x="198375" y="6499822"/>
            <a:ext cx="1664970" cy="26797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1400">
                <a:latin typeface="Arial"/>
                <a:cs typeface="Arial"/>
              </a:rPr>
              <a:t>Speaking: Zoe</a:t>
            </a:r>
            <a:r>
              <a:rPr dirty="0" sz="1400" spc="-130">
                <a:latin typeface="Arial"/>
                <a:cs typeface="Arial"/>
              </a:rPr>
              <a:t> </a:t>
            </a:r>
            <a:r>
              <a:rPr dirty="0" sz="1400" spc="35">
                <a:latin typeface="Arial"/>
                <a:cs typeface="Arial"/>
              </a:rPr>
              <a:t>Wahr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1416277"/>
            <a:ext cx="8889794" cy="4749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1225" y="532789"/>
            <a:ext cx="4608195" cy="878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815"/>
              <a:t>Proposed</a:t>
            </a:r>
            <a:r>
              <a:rPr dirty="0" spc="-675"/>
              <a:t> </a:t>
            </a:r>
            <a:r>
              <a:rPr dirty="0" spc="-860"/>
              <a:t>Operations</a:t>
            </a:r>
          </a:p>
        </p:txBody>
      </p:sp>
      <p:sp>
        <p:nvSpPr>
          <p:cNvPr id="4" name="object 4"/>
          <p:cNvSpPr/>
          <p:nvPr/>
        </p:nvSpPr>
        <p:spPr>
          <a:xfrm>
            <a:off x="3690393" y="1804544"/>
            <a:ext cx="691515" cy="363855"/>
          </a:xfrm>
          <a:custGeom>
            <a:avLst/>
            <a:gdLst/>
            <a:ahLst/>
            <a:cxnLst/>
            <a:rect l="l" t="t" r="r" b="b"/>
            <a:pathLst>
              <a:path w="691514" h="363855">
                <a:moveTo>
                  <a:pt x="51899" y="363599"/>
                </a:moveTo>
                <a:lnTo>
                  <a:pt x="0" y="173099"/>
                </a:lnTo>
                <a:lnTo>
                  <a:pt x="638999" y="0"/>
                </a:lnTo>
                <a:lnTo>
                  <a:pt x="690899" y="190499"/>
                </a:lnTo>
                <a:lnTo>
                  <a:pt x="51899" y="36359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90393" y="1804545"/>
            <a:ext cx="691515" cy="363855"/>
          </a:xfrm>
          <a:custGeom>
            <a:avLst/>
            <a:gdLst/>
            <a:ahLst/>
            <a:cxnLst/>
            <a:rect l="l" t="t" r="r" b="b"/>
            <a:pathLst>
              <a:path w="691514" h="363855">
                <a:moveTo>
                  <a:pt x="638999" y="0"/>
                </a:moveTo>
                <a:lnTo>
                  <a:pt x="690899" y="190499"/>
                </a:lnTo>
                <a:lnTo>
                  <a:pt x="51899" y="363599"/>
                </a:lnTo>
                <a:lnTo>
                  <a:pt x="0" y="173099"/>
                </a:lnTo>
                <a:lnTo>
                  <a:pt x="638999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82700" y="1826628"/>
            <a:ext cx="662940" cy="197485"/>
          </a:xfrm>
          <a:custGeom>
            <a:avLst/>
            <a:gdLst/>
            <a:ahLst/>
            <a:cxnLst/>
            <a:rect l="l" t="t" r="r" b="b"/>
            <a:pathLst>
              <a:path w="662939" h="197485">
                <a:moveTo>
                  <a:pt x="662099" y="197099"/>
                </a:moveTo>
                <a:lnTo>
                  <a:pt x="0" y="197099"/>
                </a:lnTo>
                <a:lnTo>
                  <a:pt x="299" y="0"/>
                </a:lnTo>
                <a:lnTo>
                  <a:pt x="662399" y="0"/>
                </a:lnTo>
                <a:lnTo>
                  <a:pt x="662099" y="197099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82700" y="1826628"/>
            <a:ext cx="662940" cy="197485"/>
          </a:xfrm>
          <a:custGeom>
            <a:avLst/>
            <a:gdLst/>
            <a:ahLst/>
            <a:cxnLst/>
            <a:rect l="l" t="t" r="r" b="b"/>
            <a:pathLst>
              <a:path w="662939" h="197485">
                <a:moveTo>
                  <a:pt x="662399" y="0"/>
                </a:moveTo>
                <a:lnTo>
                  <a:pt x="662099" y="197099"/>
                </a:lnTo>
                <a:lnTo>
                  <a:pt x="0" y="197099"/>
                </a:lnTo>
                <a:lnTo>
                  <a:pt x="299" y="0"/>
                </a:lnTo>
                <a:lnTo>
                  <a:pt x="662399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064840" y="2362086"/>
            <a:ext cx="662940" cy="198120"/>
          </a:xfrm>
          <a:custGeom>
            <a:avLst/>
            <a:gdLst/>
            <a:ahLst/>
            <a:cxnLst/>
            <a:rect l="l" t="t" r="r" b="b"/>
            <a:pathLst>
              <a:path w="662939" h="198119">
                <a:moveTo>
                  <a:pt x="662099" y="197699"/>
                </a:moveTo>
                <a:lnTo>
                  <a:pt x="0" y="197699"/>
                </a:lnTo>
                <a:lnTo>
                  <a:pt x="599" y="0"/>
                </a:lnTo>
                <a:lnTo>
                  <a:pt x="662699" y="0"/>
                </a:lnTo>
                <a:lnTo>
                  <a:pt x="662099" y="197699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064840" y="2362086"/>
            <a:ext cx="662940" cy="198120"/>
          </a:xfrm>
          <a:custGeom>
            <a:avLst/>
            <a:gdLst/>
            <a:ahLst/>
            <a:cxnLst/>
            <a:rect l="l" t="t" r="r" b="b"/>
            <a:pathLst>
              <a:path w="662939" h="198119">
                <a:moveTo>
                  <a:pt x="662699" y="0"/>
                </a:moveTo>
                <a:lnTo>
                  <a:pt x="662099" y="197699"/>
                </a:lnTo>
                <a:lnTo>
                  <a:pt x="0" y="197699"/>
                </a:lnTo>
                <a:lnTo>
                  <a:pt x="599" y="0"/>
                </a:lnTo>
                <a:lnTo>
                  <a:pt x="662699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612821" y="2543000"/>
            <a:ext cx="662940" cy="197485"/>
          </a:xfrm>
          <a:custGeom>
            <a:avLst/>
            <a:gdLst/>
            <a:ahLst/>
            <a:cxnLst/>
            <a:rect l="l" t="t" r="r" b="b"/>
            <a:pathLst>
              <a:path w="662940" h="197485">
                <a:moveTo>
                  <a:pt x="662399" y="0"/>
                </a:moveTo>
                <a:lnTo>
                  <a:pt x="662399" y="197099"/>
                </a:lnTo>
                <a:lnTo>
                  <a:pt x="0" y="197099"/>
                </a:lnTo>
                <a:lnTo>
                  <a:pt x="0" y="0"/>
                </a:lnTo>
                <a:lnTo>
                  <a:pt x="662399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612821" y="2543000"/>
            <a:ext cx="662940" cy="197485"/>
          </a:xfrm>
          <a:custGeom>
            <a:avLst/>
            <a:gdLst/>
            <a:ahLst/>
            <a:cxnLst/>
            <a:rect l="l" t="t" r="r" b="b"/>
            <a:pathLst>
              <a:path w="662940" h="197485">
                <a:moveTo>
                  <a:pt x="662399" y="0"/>
                </a:moveTo>
                <a:lnTo>
                  <a:pt x="662399" y="197099"/>
                </a:lnTo>
                <a:lnTo>
                  <a:pt x="0" y="197099"/>
                </a:lnTo>
                <a:lnTo>
                  <a:pt x="0" y="0"/>
                </a:lnTo>
                <a:lnTo>
                  <a:pt x="662399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088250" y="4971148"/>
            <a:ext cx="1920875" cy="86233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ct val="89400"/>
              </a:lnSpc>
              <a:spcBef>
                <a:spcPts val="250"/>
              </a:spcBef>
            </a:pPr>
            <a:r>
              <a:rPr dirty="0" sz="1200" spc="-5">
                <a:latin typeface="Arial"/>
                <a:cs typeface="Arial"/>
              </a:rPr>
              <a:t>The </a:t>
            </a:r>
            <a:r>
              <a:rPr dirty="0" sz="1200" spc="40">
                <a:latin typeface="Arial"/>
                <a:cs typeface="Arial"/>
              </a:rPr>
              <a:t>remaining </a:t>
            </a:r>
            <a:r>
              <a:rPr dirty="0" sz="1200">
                <a:latin typeface="Arial"/>
                <a:cs typeface="Arial"/>
              </a:rPr>
              <a:t>cars </a:t>
            </a:r>
            <a:r>
              <a:rPr dirty="0" sz="1200" spc="35">
                <a:latin typeface="Arial"/>
                <a:cs typeface="Arial"/>
              </a:rPr>
              <a:t>will  </a:t>
            </a:r>
            <a:r>
              <a:rPr dirty="0" sz="1200" spc="50">
                <a:latin typeface="Arial"/>
                <a:cs typeface="Arial"/>
              </a:rPr>
              <a:t>then </a:t>
            </a:r>
            <a:r>
              <a:rPr dirty="0" sz="1200" spc="30">
                <a:latin typeface="Arial"/>
                <a:cs typeface="Arial"/>
              </a:rPr>
              <a:t>be </a:t>
            </a:r>
            <a:r>
              <a:rPr dirty="0" sz="1200" spc="15">
                <a:latin typeface="Arial"/>
                <a:cs typeface="Arial"/>
              </a:rPr>
              <a:t>backed </a:t>
            </a:r>
            <a:r>
              <a:rPr dirty="0" sz="1200" spc="65">
                <a:latin typeface="Arial"/>
                <a:cs typeface="Arial"/>
              </a:rPr>
              <a:t>onto </a:t>
            </a:r>
            <a:r>
              <a:rPr dirty="0" sz="1200" spc="50">
                <a:latin typeface="Arial"/>
                <a:cs typeface="Arial"/>
              </a:rPr>
              <a:t>the  </a:t>
            </a:r>
            <a:r>
              <a:rPr dirty="0" sz="1200" spc="55">
                <a:latin typeface="Arial"/>
                <a:cs typeface="Arial"/>
              </a:rPr>
              <a:t>Northernmost </a:t>
            </a:r>
            <a:r>
              <a:rPr dirty="0" sz="1200" spc="15">
                <a:latin typeface="Arial"/>
                <a:cs typeface="Arial"/>
              </a:rPr>
              <a:t>track,  </a:t>
            </a:r>
            <a:r>
              <a:rPr dirty="0" sz="1200" spc="35">
                <a:latin typeface="Arial"/>
                <a:cs typeface="Arial"/>
              </a:rPr>
              <a:t>parked </a:t>
            </a:r>
            <a:r>
              <a:rPr dirty="0" sz="1200" spc="40">
                <a:latin typeface="Arial"/>
                <a:cs typeface="Arial"/>
              </a:rPr>
              <a:t>and </a:t>
            </a:r>
            <a:r>
              <a:rPr dirty="0" sz="1200" spc="30">
                <a:latin typeface="Arial"/>
                <a:cs typeface="Arial"/>
              </a:rPr>
              <a:t>detached</a:t>
            </a:r>
            <a:r>
              <a:rPr dirty="0" sz="1200" spc="-195">
                <a:latin typeface="Arial"/>
                <a:cs typeface="Arial"/>
              </a:rPr>
              <a:t> </a:t>
            </a:r>
            <a:r>
              <a:rPr dirty="0" sz="1200" spc="75">
                <a:latin typeface="Arial"/>
                <a:cs typeface="Arial"/>
              </a:rPr>
              <a:t>from  </a:t>
            </a:r>
            <a:r>
              <a:rPr dirty="0" sz="1200" spc="50">
                <a:latin typeface="Arial"/>
                <a:cs typeface="Arial"/>
              </a:rPr>
              <a:t>the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20">
                <a:latin typeface="Arial"/>
                <a:cs typeface="Arial"/>
              </a:rPr>
              <a:t>engine.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 spc="-150"/>
              <a:t>17</a:t>
            </a:fld>
          </a:p>
        </p:txBody>
      </p:sp>
      <p:sp>
        <p:nvSpPr>
          <p:cNvPr id="14" name="object 14"/>
          <p:cNvSpPr txBox="1"/>
          <p:nvPr/>
        </p:nvSpPr>
        <p:spPr>
          <a:xfrm>
            <a:off x="198375" y="6499822"/>
            <a:ext cx="1664970" cy="26797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1400">
                <a:latin typeface="Arial"/>
                <a:cs typeface="Arial"/>
              </a:rPr>
              <a:t>Speaking: Zoe</a:t>
            </a:r>
            <a:r>
              <a:rPr dirty="0" sz="1400" spc="-130">
                <a:latin typeface="Arial"/>
                <a:cs typeface="Arial"/>
              </a:rPr>
              <a:t> </a:t>
            </a:r>
            <a:r>
              <a:rPr dirty="0" sz="1400" spc="35">
                <a:latin typeface="Arial"/>
                <a:cs typeface="Arial"/>
              </a:rPr>
              <a:t>Wahr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1416277"/>
            <a:ext cx="8889794" cy="4749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1225" y="532789"/>
            <a:ext cx="4608195" cy="878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815"/>
              <a:t>Proposed</a:t>
            </a:r>
            <a:r>
              <a:rPr dirty="0" spc="-675"/>
              <a:t> </a:t>
            </a:r>
            <a:r>
              <a:rPr dirty="0" spc="-860"/>
              <a:t>Operations</a:t>
            </a:r>
          </a:p>
        </p:txBody>
      </p:sp>
      <p:sp>
        <p:nvSpPr>
          <p:cNvPr id="4" name="object 4"/>
          <p:cNvSpPr/>
          <p:nvPr/>
        </p:nvSpPr>
        <p:spPr>
          <a:xfrm>
            <a:off x="1864353" y="3138180"/>
            <a:ext cx="511175" cy="669290"/>
          </a:xfrm>
          <a:custGeom>
            <a:avLst/>
            <a:gdLst/>
            <a:ahLst/>
            <a:cxnLst/>
            <a:rect l="l" t="t" r="r" b="b"/>
            <a:pathLst>
              <a:path w="511175" h="669289">
                <a:moveTo>
                  <a:pt x="169199" y="668699"/>
                </a:moveTo>
                <a:lnTo>
                  <a:pt x="0" y="566999"/>
                </a:lnTo>
                <a:lnTo>
                  <a:pt x="341699" y="0"/>
                </a:lnTo>
                <a:lnTo>
                  <a:pt x="510899" y="101699"/>
                </a:lnTo>
                <a:lnTo>
                  <a:pt x="169199" y="66869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864353" y="3138180"/>
            <a:ext cx="511175" cy="669290"/>
          </a:xfrm>
          <a:custGeom>
            <a:avLst/>
            <a:gdLst/>
            <a:ahLst/>
            <a:cxnLst/>
            <a:rect l="l" t="t" r="r" b="b"/>
            <a:pathLst>
              <a:path w="511175" h="669289">
                <a:moveTo>
                  <a:pt x="341699" y="0"/>
                </a:moveTo>
                <a:lnTo>
                  <a:pt x="510899" y="101699"/>
                </a:lnTo>
                <a:lnTo>
                  <a:pt x="169199" y="668699"/>
                </a:lnTo>
                <a:lnTo>
                  <a:pt x="0" y="566999"/>
                </a:lnTo>
                <a:lnTo>
                  <a:pt x="341699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82700" y="1826628"/>
            <a:ext cx="662940" cy="197485"/>
          </a:xfrm>
          <a:custGeom>
            <a:avLst/>
            <a:gdLst/>
            <a:ahLst/>
            <a:cxnLst/>
            <a:rect l="l" t="t" r="r" b="b"/>
            <a:pathLst>
              <a:path w="662939" h="197485">
                <a:moveTo>
                  <a:pt x="662099" y="197099"/>
                </a:moveTo>
                <a:lnTo>
                  <a:pt x="0" y="197099"/>
                </a:lnTo>
                <a:lnTo>
                  <a:pt x="299" y="0"/>
                </a:lnTo>
                <a:lnTo>
                  <a:pt x="662399" y="0"/>
                </a:lnTo>
                <a:lnTo>
                  <a:pt x="662099" y="197099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82700" y="1826628"/>
            <a:ext cx="662940" cy="197485"/>
          </a:xfrm>
          <a:custGeom>
            <a:avLst/>
            <a:gdLst/>
            <a:ahLst/>
            <a:cxnLst/>
            <a:rect l="l" t="t" r="r" b="b"/>
            <a:pathLst>
              <a:path w="662939" h="197485">
                <a:moveTo>
                  <a:pt x="662399" y="0"/>
                </a:moveTo>
                <a:lnTo>
                  <a:pt x="662099" y="197099"/>
                </a:lnTo>
                <a:lnTo>
                  <a:pt x="0" y="197099"/>
                </a:lnTo>
                <a:lnTo>
                  <a:pt x="299" y="0"/>
                </a:lnTo>
                <a:lnTo>
                  <a:pt x="662399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064840" y="2362086"/>
            <a:ext cx="662940" cy="198120"/>
          </a:xfrm>
          <a:custGeom>
            <a:avLst/>
            <a:gdLst/>
            <a:ahLst/>
            <a:cxnLst/>
            <a:rect l="l" t="t" r="r" b="b"/>
            <a:pathLst>
              <a:path w="662939" h="198119">
                <a:moveTo>
                  <a:pt x="662099" y="197699"/>
                </a:moveTo>
                <a:lnTo>
                  <a:pt x="0" y="197699"/>
                </a:lnTo>
                <a:lnTo>
                  <a:pt x="599" y="0"/>
                </a:lnTo>
                <a:lnTo>
                  <a:pt x="662699" y="0"/>
                </a:lnTo>
                <a:lnTo>
                  <a:pt x="662099" y="197699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064840" y="2362086"/>
            <a:ext cx="662940" cy="198120"/>
          </a:xfrm>
          <a:custGeom>
            <a:avLst/>
            <a:gdLst/>
            <a:ahLst/>
            <a:cxnLst/>
            <a:rect l="l" t="t" r="r" b="b"/>
            <a:pathLst>
              <a:path w="662939" h="198119">
                <a:moveTo>
                  <a:pt x="662699" y="0"/>
                </a:moveTo>
                <a:lnTo>
                  <a:pt x="662099" y="197699"/>
                </a:lnTo>
                <a:lnTo>
                  <a:pt x="0" y="197699"/>
                </a:lnTo>
                <a:lnTo>
                  <a:pt x="599" y="0"/>
                </a:lnTo>
                <a:lnTo>
                  <a:pt x="662699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612821" y="2543000"/>
            <a:ext cx="662940" cy="197485"/>
          </a:xfrm>
          <a:custGeom>
            <a:avLst/>
            <a:gdLst/>
            <a:ahLst/>
            <a:cxnLst/>
            <a:rect l="l" t="t" r="r" b="b"/>
            <a:pathLst>
              <a:path w="662940" h="197485">
                <a:moveTo>
                  <a:pt x="662399" y="0"/>
                </a:moveTo>
                <a:lnTo>
                  <a:pt x="662399" y="197099"/>
                </a:lnTo>
                <a:lnTo>
                  <a:pt x="0" y="197099"/>
                </a:lnTo>
                <a:lnTo>
                  <a:pt x="0" y="0"/>
                </a:lnTo>
                <a:lnTo>
                  <a:pt x="662399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612821" y="2543000"/>
            <a:ext cx="662940" cy="197485"/>
          </a:xfrm>
          <a:custGeom>
            <a:avLst/>
            <a:gdLst/>
            <a:ahLst/>
            <a:cxnLst/>
            <a:rect l="l" t="t" r="r" b="b"/>
            <a:pathLst>
              <a:path w="662940" h="197485">
                <a:moveTo>
                  <a:pt x="662399" y="0"/>
                </a:moveTo>
                <a:lnTo>
                  <a:pt x="662399" y="197099"/>
                </a:lnTo>
                <a:lnTo>
                  <a:pt x="0" y="197099"/>
                </a:lnTo>
                <a:lnTo>
                  <a:pt x="0" y="0"/>
                </a:lnTo>
                <a:lnTo>
                  <a:pt x="662399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088250" y="3247123"/>
            <a:ext cx="1789430" cy="2586355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12700" marR="5080">
              <a:lnSpc>
                <a:spcPct val="89000"/>
              </a:lnSpc>
              <a:spcBef>
                <a:spcPts val="254"/>
              </a:spcBef>
            </a:pPr>
            <a:r>
              <a:rPr dirty="0" sz="1200" spc="5">
                <a:latin typeface="Arial"/>
                <a:cs typeface="Arial"/>
              </a:rPr>
              <a:t>Given </a:t>
            </a:r>
            <a:r>
              <a:rPr dirty="0" sz="1200" spc="55">
                <a:latin typeface="Arial"/>
                <a:cs typeface="Arial"/>
              </a:rPr>
              <a:t>that </a:t>
            </a:r>
            <a:r>
              <a:rPr dirty="0" sz="1200" spc="35">
                <a:latin typeface="Arial"/>
                <a:cs typeface="Arial"/>
              </a:rPr>
              <a:t>this </a:t>
            </a:r>
            <a:r>
              <a:rPr dirty="0" sz="1200" spc="30">
                <a:latin typeface="Arial"/>
                <a:cs typeface="Arial"/>
              </a:rPr>
              <a:t>track </a:t>
            </a:r>
            <a:r>
              <a:rPr dirty="0" sz="1200" spc="-5">
                <a:latin typeface="Arial"/>
                <a:cs typeface="Arial"/>
              </a:rPr>
              <a:t>is  </a:t>
            </a:r>
            <a:r>
              <a:rPr dirty="0" sz="1200" spc="20">
                <a:latin typeface="Arial"/>
                <a:cs typeface="Arial"/>
              </a:rPr>
              <a:t>designed </a:t>
            </a:r>
            <a:r>
              <a:rPr dirty="0" sz="1200" spc="70">
                <a:latin typeface="Arial"/>
                <a:cs typeface="Arial"/>
              </a:rPr>
              <a:t>to </a:t>
            </a:r>
            <a:r>
              <a:rPr dirty="0" sz="1200" spc="50">
                <a:latin typeface="Arial"/>
                <a:cs typeface="Arial"/>
              </a:rPr>
              <a:t>hold </a:t>
            </a:r>
            <a:r>
              <a:rPr dirty="0" sz="1200" spc="15">
                <a:latin typeface="Arial"/>
                <a:cs typeface="Arial"/>
              </a:rPr>
              <a:t>27 </a:t>
            </a:r>
            <a:r>
              <a:rPr dirty="0" sz="1200">
                <a:latin typeface="Arial"/>
                <a:cs typeface="Arial"/>
              </a:rPr>
              <a:t>cars  </a:t>
            </a:r>
            <a:r>
              <a:rPr dirty="0" sz="1200" spc="40">
                <a:latin typeface="Arial"/>
                <a:cs typeface="Arial"/>
              </a:rPr>
              <a:t>and </a:t>
            </a:r>
            <a:r>
              <a:rPr dirty="0" sz="1200" spc="50">
                <a:latin typeface="Arial"/>
                <a:cs typeface="Arial"/>
              </a:rPr>
              <a:t>the </a:t>
            </a:r>
            <a:r>
              <a:rPr dirty="0" sz="1200" spc="15">
                <a:latin typeface="Arial"/>
                <a:cs typeface="Arial"/>
              </a:rPr>
              <a:t>design </a:t>
            </a:r>
            <a:r>
              <a:rPr dirty="0" sz="1200" spc="50">
                <a:latin typeface="Arial"/>
                <a:cs typeface="Arial"/>
              </a:rPr>
              <a:t>train </a:t>
            </a:r>
            <a:r>
              <a:rPr dirty="0" sz="1200" spc="-5">
                <a:latin typeface="Arial"/>
                <a:cs typeface="Arial"/>
              </a:rPr>
              <a:t>is  </a:t>
            </a:r>
            <a:r>
              <a:rPr dirty="0" sz="1200" spc="40">
                <a:latin typeface="Arial"/>
                <a:cs typeface="Arial"/>
              </a:rPr>
              <a:t>only </a:t>
            </a:r>
            <a:r>
              <a:rPr dirty="0" sz="1200" spc="15">
                <a:latin typeface="Arial"/>
                <a:cs typeface="Arial"/>
              </a:rPr>
              <a:t>20 </a:t>
            </a:r>
            <a:r>
              <a:rPr dirty="0" sz="1200">
                <a:latin typeface="Arial"/>
                <a:cs typeface="Arial"/>
              </a:rPr>
              <a:t>cars </a:t>
            </a:r>
            <a:r>
              <a:rPr dirty="0" sz="1200" spc="15">
                <a:latin typeface="Arial"/>
                <a:cs typeface="Arial"/>
              </a:rPr>
              <a:t>long, </a:t>
            </a:r>
            <a:r>
              <a:rPr dirty="0" sz="1200" spc="50">
                <a:latin typeface="Arial"/>
                <a:cs typeface="Arial"/>
              </a:rPr>
              <a:t>the  </a:t>
            </a:r>
            <a:r>
              <a:rPr dirty="0" sz="1200" spc="25">
                <a:latin typeface="Arial"/>
                <a:cs typeface="Arial"/>
              </a:rPr>
              <a:t>engine </a:t>
            </a:r>
            <a:r>
              <a:rPr dirty="0" sz="1200" spc="10">
                <a:latin typeface="Arial"/>
                <a:cs typeface="Arial"/>
              </a:rPr>
              <a:t>can safely </a:t>
            </a:r>
            <a:r>
              <a:rPr dirty="0" sz="1200" spc="40">
                <a:latin typeface="Arial"/>
                <a:cs typeface="Arial"/>
              </a:rPr>
              <a:t>park  beyond </a:t>
            </a:r>
            <a:r>
              <a:rPr dirty="0" sz="1200" spc="50">
                <a:latin typeface="Arial"/>
                <a:cs typeface="Arial"/>
              </a:rPr>
              <a:t>the </a:t>
            </a:r>
            <a:r>
              <a:rPr dirty="0" sz="1200" spc="-15">
                <a:latin typeface="Arial"/>
                <a:cs typeface="Arial"/>
              </a:rPr>
              <a:t>14’</a:t>
            </a:r>
            <a:r>
              <a:rPr dirty="0" sz="1200" spc="-225">
                <a:latin typeface="Arial"/>
                <a:cs typeface="Arial"/>
              </a:rPr>
              <a:t> </a:t>
            </a:r>
            <a:r>
              <a:rPr dirty="0" sz="1200" spc="10">
                <a:latin typeface="Arial"/>
                <a:cs typeface="Arial"/>
              </a:rPr>
              <a:t>clearance  </a:t>
            </a:r>
            <a:r>
              <a:rPr dirty="0" sz="1200" spc="60">
                <a:latin typeface="Arial"/>
                <a:cs typeface="Arial"/>
              </a:rPr>
              <a:t>point on </a:t>
            </a:r>
            <a:r>
              <a:rPr dirty="0" sz="1200" spc="50">
                <a:latin typeface="Arial"/>
                <a:cs typeface="Arial"/>
              </a:rPr>
              <a:t>the  </a:t>
            </a:r>
            <a:r>
              <a:rPr dirty="0" sz="1200" spc="55">
                <a:latin typeface="Arial"/>
                <a:cs typeface="Arial"/>
              </a:rPr>
              <a:t>Northernmost </a:t>
            </a:r>
            <a:r>
              <a:rPr dirty="0" sz="1200" spc="30">
                <a:latin typeface="Arial"/>
                <a:cs typeface="Arial"/>
              </a:rPr>
              <a:t>track</a:t>
            </a:r>
            <a:r>
              <a:rPr dirty="0" sz="1200" spc="-155">
                <a:latin typeface="Arial"/>
                <a:cs typeface="Arial"/>
              </a:rPr>
              <a:t> </a:t>
            </a:r>
            <a:r>
              <a:rPr dirty="0" sz="1200" spc="55">
                <a:latin typeface="Arial"/>
                <a:cs typeface="Arial"/>
              </a:rPr>
              <a:t>until  </a:t>
            </a:r>
            <a:r>
              <a:rPr dirty="0" sz="1200" spc="20">
                <a:latin typeface="Arial"/>
                <a:cs typeface="Arial"/>
              </a:rPr>
              <a:t>needed.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 marR="52705">
              <a:lnSpc>
                <a:spcPts val="1270"/>
              </a:lnSpc>
            </a:pPr>
            <a:r>
              <a:rPr dirty="0" sz="1200" spc="-5">
                <a:latin typeface="Arial"/>
                <a:cs typeface="Arial"/>
              </a:rPr>
              <a:t>The </a:t>
            </a:r>
            <a:r>
              <a:rPr dirty="0" sz="1200" spc="25">
                <a:latin typeface="Arial"/>
                <a:cs typeface="Arial"/>
              </a:rPr>
              <a:t>engine </a:t>
            </a:r>
            <a:r>
              <a:rPr dirty="0" sz="1200" spc="40">
                <a:latin typeface="Arial"/>
                <a:cs typeface="Arial"/>
              </a:rPr>
              <a:t>will </a:t>
            </a:r>
            <a:r>
              <a:rPr dirty="0" sz="1200" spc="50">
                <a:latin typeface="Arial"/>
                <a:cs typeface="Arial"/>
              </a:rPr>
              <a:t>then </a:t>
            </a:r>
            <a:r>
              <a:rPr dirty="0" sz="1200" spc="30">
                <a:latin typeface="Arial"/>
                <a:cs typeface="Arial"/>
              </a:rPr>
              <a:t>be  </a:t>
            </a:r>
            <a:r>
              <a:rPr dirty="0" sz="1200" spc="25">
                <a:latin typeface="Arial"/>
                <a:cs typeface="Arial"/>
              </a:rPr>
              <a:t>used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70">
                <a:latin typeface="Arial"/>
                <a:cs typeface="Arial"/>
              </a:rPr>
              <a:t>to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40">
                <a:latin typeface="Arial"/>
                <a:cs typeface="Arial"/>
              </a:rPr>
              <a:t>remove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50">
                <a:latin typeface="Arial"/>
                <a:cs typeface="Arial"/>
              </a:rPr>
              <a:t>the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cars  </a:t>
            </a:r>
            <a:r>
              <a:rPr dirty="0" sz="1200" spc="80">
                <a:latin typeface="Arial"/>
                <a:cs typeface="Arial"/>
              </a:rPr>
              <a:t>from </a:t>
            </a:r>
            <a:r>
              <a:rPr dirty="0" sz="1200" spc="50">
                <a:latin typeface="Arial"/>
                <a:cs typeface="Arial"/>
              </a:rPr>
              <a:t>the </a:t>
            </a:r>
            <a:r>
              <a:rPr dirty="0" sz="1200" spc="30">
                <a:latin typeface="Arial"/>
                <a:cs typeface="Arial"/>
              </a:rPr>
              <a:t>track </a:t>
            </a:r>
            <a:r>
              <a:rPr dirty="0" sz="1200" spc="40">
                <a:latin typeface="Arial"/>
                <a:cs typeface="Arial"/>
              </a:rPr>
              <a:t>and  </a:t>
            </a:r>
            <a:r>
              <a:rPr dirty="0" sz="1200" spc="50">
                <a:latin typeface="Arial"/>
                <a:cs typeface="Arial"/>
              </a:rPr>
              <a:t>transport </a:t>
            </a:r>
            <a:r>
              <a:rPr dirty="0" sz="1200" spc="70">
                <a:latin typeface="Arial"/>
                <a:cs typeface="Arial"/>
              </a:rPr>
              <a:t>to </a:t>
            </a:r>
            <a:r>
              <a:rPr dirty="0" sz="1200" spc="50">
                <a:latin typeface="Arial"/>
                <a:cs typeface="Arial"/>
              </a:rPr>
              <a:t>the </a:t>
            </a:r>
            <a:r>
              <a:rPr dirty="0" sz="1200" spc="40">
                <a:latin typeface="Arial"/>
                <a:cs typeface="Arial"/>
              </a:rPr>
              <a:t>next  </a:t>
            </a:r>
            <a:r>
              <a:rPr dirty="0" sz="1200" spc="35">
                <a:latin typeface="Arial"/>
                <a:cs typeface="Arial"/>
              </a:rPr>
              <a:t>destination.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 spc="-150"/>
              <a:t>17</a:t>
            </a:fld>
          </a:p>
        </p:txBody>
      </p:sp>
      <p:sp>
        <p:nvSpPr>
          <p:cNvPr id="14" name="object 14"/>
          <p:cNvSpPr txBox="1"/>
          <p:nvPr/>
        </p:nvSpPr>
        <p:spPr>
          <a:xfrm>
            <a:off x="198375" y="6499822"/>
            <a:ext cx="1664970" cy="26797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1400">
                <a:latin typeface="Arial"/>
                <a:cs typeface="Arial"/>
              </a:rPr>
              <a:t>Speaking: Zoe</a:t>
            </a:r>
            <a:r>
              <a:rPr dirty="0" sz="1400" spc="-130">
                <a:latin typeface="Arial"/>
                <a:cs typeface="Arial"/>
              </a:rPr>
              <a:t> </a:t>
            </a:r>
            <a:r>
              <a:rPr dirty="0" sz="1400" spc="35">
                <a:latin typeface="Arial"/>
                <a:cs typeface="Arial"/>
              </a:rPr>
              <a:t>Wahr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1225" y="532789"/>
            <a:ext cx="4189729" cy="878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944"/>
              <a:t>Estimate</a:t>
            </a:r>
            <a:r>
              <a:rPr dirty="0" spc="-695"/>
              <a:t> </a:t>
            </a:r>
            <a:r>
              <a:rPr dirty="0" spc="-960"/>
              <a:t>Summary: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919012" y="0"/>
          <a:ext cx="4275455" cy="3536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19630"/>
                <a:gridCol w="2145665"/>
              </a:tblGrid>
              <a:tr h="3900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dirty="0" sz="1400" spc="-5" b="1">
                          <a:latin typeface="Arial"/>
                          <a:cs typeface="Arial"/>
                        </a:rPr>
                        <a:t>Item: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620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6350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dirty="0" sz="1400" spc="-5" b="1">
                          <a:latin typeface="Arial"/>
                          <a:cs typeface="Arial"/>
                        </a:rPr>
                        <a:t>Cost: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6200">
                    <a:lnL w="9525">
                      <a:solidFill>
                        <a:srgbClr val="9E9E9E"/>
                      </a:solidFill>
                      <a:prstDash val="solid"/>
                    </a:lnL>
                    <a:lnR w="6350">
                      <a:solidFill>
                        <a:srgbClr val="9E9E9E"/>
                      </a:solidFill>
                      <a:prstDash val="solid"/>
                    </a:lnR>
                    <a:lnT w="6350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  <a:tr h="392399">
                <a:tc>
                  <a:txBody>
                    <a:bodyPr/>
                    <a:lstStyle/>
                    <a:p>
                      <a:pPr marL="67627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Site</a:t>
                      </a:r>
                      <a:r>
                        <a:rPr dirty="0" sz="1400" spc="-15">
                          <a:latin typeface="Arial"/>
                          <a:cs typeface="Arial"/>
                        </a:rPr>
                        <a:t> Work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874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$155,200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8740">
                    <a:lnL w="9525">
                      <a:solidFill>
                        <a:srgbClr val="9E9E9E"/>
                      </a:solidFill>
                      <a:prstDash val="solid"/>
                    </a:lnL>
                    <a:lnR w="6350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  <a:tr h="392399">
                <a:tc>
                  <a:txBody>
                    <a:bodyPr/>
                    <a:lstStyle/>
                    <a:p>
                      <a:pPr marL="39116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400" spc="-15">
                          <a:latin typeface="Arial"/>
                          <a:cs typeface="Arial"/>
                        </a:rPr>
                        <a:t>Track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Installation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874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$1,551,400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8740">
                    <a:lnL w="9525">
                      <a:solidFill>
                        <a:srgbClr val="9E9E9E"/>
                      </a:solidFill>
                      <a:prstDash val="solid"/>
                    </a:lnL>
                    <a:lnR w="6350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  <a:tr h="392399">
                <a:tc>
                  <a:txBody>
                    <a:bodyPr/>
                    <a:lstStyle/>
                    <a:p>
                      <a:pPr marL="35814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Site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Development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810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$610,800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8105">
                    <a:lnL w="9525">
                      <a:solidFill>
                        <a:srgbClr val="9E9E9E"/>
                      </a:solidFill>
                      <a:prstDash val="solid"/>
                    </a:lnL>
                    <a:lnR w="6350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  <a:tr h="392399">
                <a:tc>
                  <a:txBody>
                    <a:bodyPr/>
                    <a:lstStyle/>
                    <a:p>
                      <a:pPr marL="476884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Reach</a:t>
                      </a:r>
                      <a:r>
                        <a:rPr dirty="0" sz="1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Stacker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810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$781,000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8105">
                    <a:lnL w="9525">
                      <a:solidFill>
                        <a:srgbClr val="9E9E9E"/>
                      </a:solidFill>
                      <a:prstDash val="solid"/>
                    </a:lnL>
                    <a:lnR w="6350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  <a:tr h="392399">
                <a:tc>
                  <a:txBody>
                    <a:bodyPr/>
                    <a:lstStyle/>
                    <a:p>
                      <a:pPr algn="r" marR="7874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Subtotal: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874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$3,098,500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8740">
                    <a:lnL w="9525">
                      <a:solidFill>
                        <a:srgbClr val="9E9E9E"/>
                      </a:solidFill>
                      <a:prstDash val="solid"/>
                    </a:lnL>
                    <a:lnR w="6350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  <a:tr h="392399">
                <a:tc>
                  <a:txBody>
                    <a:bodyPr/>
                    <a:lstStyle/>
                    <a:p>
                      <a:pPr algn="r" marR="7937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Overhead/Profit: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874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$837,500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8740">
                    <a:lnL w="9525">
                      <a:solidFill>
                        <a:srgbClr val="9E9E9E"/>
                      </a:solidFill>
                      <a:prstDash val="solid"/>
                    </a:lnL>
                    <a:lnR w="6350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  <a:tr h="392399">
                <a:tc>
                  <a:txBody>
                    <a:bodyPr/>
                    <a:lstStyle/>
                    <a:p>
                      <a:pPr algn="r" marR="7747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Contingency: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874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$399,800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8740">
                    <a:lnL w="9525">
                      <a:solidFill>
                        <a:srgbClr val="9E9E9E"/>
                      </a:solidFill>
                      <a:prstDash val="solid"/>
                    </a:lnL>
                    <a:lnR w="6350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  <a:tr h="392399">
                <a:tc>
                  <a:txBody>
                    <a:bodyPr/>
                    <a:lstStyle/>
                    <a:p>
                      <a:pPr algn="r" marR="7810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400" spc="-105" b="1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400" spc="-5" b="1">
                          <a:latin typeface="Arial"/>
                          <a:cs typeface="Arial"/>
                        </a:rPr>
                        <a:t>otal: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810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$3,984,000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8105">
                    <a:lnL w="9525">
                      <a:solidFill>
                        <a:srgbClr val="9E9E9E"/>
                      </a:solidFill>
                      <a:prstDash val="solid"/>
                    </a:lnL>
                    <a:lnR w="6350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1120035" y="6419583"/>
            <a:ext cx="16129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0">
                <a:latin typeface="Trebuchet MS"/>
                <a:cs typeface="Trebuchet MS"/>
              </a:rPr>
              <a:t>28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0538" y="2239305"/>
            <a:ext cx="7474121" cy="44739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98375" y="6512062"/>
            <a:ext cx="191325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Speaking: </a:t>
            </a:r>
            <a:r>
              <a:rPr dirty="0" sz="1400" spc="30">
                <a:latin typeface="Arial"/>
                <a:cs typeface="Arial"/>
              </a:rPr>
              <a:t>Austin</a:t>
            </a:r>
            <a:r>
              <a:rPr dirty="0" sz="1400" spc="-95">
                <a:latin typeface="Arial"/>
                <a:cs typeface="Arial"/>
              </a:rPr>
              <a:t> </a:t>
            </a:r>
            <a:r>
              <a:rPr dirty="0" sz="1400" spc="15">
                <a:latin typeface="Arial"/>
                <a:cs typeface="Arial"/>
              </a:rPr>
              <a:t>Kerby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1225" y="532789"/>
            <a:ext cx="4851400" cy="878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850"/>
              <a:t>Construction</a:t>
            </a:r>
            <a:r>
              <a:rPr dirty="0" spc="-655"/>
              <a:t> </a:t>
            </a:r>
            <a:r>
              <a:rPr dirty="0" spc="-900"/>
              <a:t>Schedule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01749" y="1936572"/>
            <a:ext cx="7193915" cy="721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9095" indent="-366395">
              <a:lnSpc>
                <a:spcPts val="2740"/>
              </a:lnSpc>
              <a:spcBef>
                <a:spcPts val="100"/>
              </a:spcBef>
              <a:buSzPct val="75000"/>
              <a:buChar char="●"/>
              <a:tabLst>
                <a:tab pos="379095" algn="l"/>
                <a:tab pos="379730" algn="l"/>
              </a:tabLst>
            </a:pPr>
            <a:r>
              <a:rPr dirty="0" sz="2400" spc="50">
                <a:latin typeface="Arial"/>
                <a:cs typeface="Arial"/>
              </a:rPr>
              <a:t>Estimated </a:t>
            </a:r>
            <a:r>
              <a:rPr dirty="0" sz="2400" spc="45">
                <a:latin typeface="Arial"/>
                <a:cs typeface="Arial"/>
              </a:rPr>
              <a:t>Start </a:t>
            </a:r>
            <a:r>
              <a:rPr dirty="0" sz="2400" spc="35">
                <a:latin typeface="Arial"/>
                <a:cs typeface="Arial"/>
              </a:rPr>
              <a:t>Date: </a:t>
            </a:r>
            <a:r>
              <a:rPr dirty="0" sz="2400" spc="70">
                <a:latin typeface="Arial"/>
                <a:cs typeface="Arial"/>
              </a:rPr>
              <a:t>April </a:t>
            </a:r>
            <a:r>
              <a:rPr dirty="0" sz="2400" spc="-25">
                <a:latin typeface="Arial"/>
                <a:cs typeface="Arial"/>
              </a:rPr>
              <a:t>5,</a:t>
            </a:r>
            <a:r>
              <a:rPr dirty="0" sz="2400" spc="-459">
                <a:latin typeface="Arial"/>
                <a:cs typeface="Arial"/>
              </a:rPr>
              <a:t> </a:t>
            </a:r>
            <a:r>
              <a:rPr dirty="0" sz="2400" spc="30">
                <a:latin typeface="Arial"/>
                <a:cs typeface="Arial"/>
              </a:rPr>
              <a:t>2021</a:t>
            </a:r>
            <a:endParaRPr sz="2400">
              <a:latin typeface="Arial"/>
              <a:cs typeface="Arial"/>
            </a:endParaRPr>
          </a:p>
          <a:p>
            <a:pPr marL="379095" indent="-366395">
              <a:lnSpc>
                <a:spcPts val="2740"/>
              </a:lnSpc>
              <a:buSzPct val="75000"/>
              <a:buChar char="●"/>
              <a:tabLst>
                <a:tab pos="379095" algn="l"/>
                <a:tab pos="379730" algn="l"/>
              </a:tabLst>
            </a:pPr>
            <a:r>
              <a:rPr dirty="0" sz="2400" spc="50">
                <a:latin typeface="Arial"/>
                <a:cs typeface="Arial"/>
              </a:rPr>
              <a:t>Estimated </a:t>
            </a:r>
            <a:r>
              <a:rPr dirty="0" sz="2400" spc="80">
                <a:latin typeface="Arial"/>
                <a:cs typeface="Arial"/>
              </a:rPr>
              <a:t>Completion </a:t>
            </a:r>
            <a:r>
              <a:rPr dirty="0" sz="2400" spc="35">
                <a:latin typeface="Arial"/>
                <a:cs typeface="Arial"/>
              </a:rPr>
              <a:t>Date: </a:t>
            </a:r>
            <a:r>
              <a:rPr dirty="0" sz="2400" spc="65">
                <a:latin typeface="Arial"/>
                <a:cs typeface="Arial"/>
              </a:rPr>
              <a:t>December</a:t>
            </a:r>
            <a:r>
              <a:rPr dirty="0" sz="2400" spc="-45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13, </a:t>
            </a:r>
            <a:r>
              <a:rPr dirty="0" sz="2400" spc="30">
                <a:latin typeface="Arial"/>
                <a:cs typeface="Arial"/>
              </a:rPr>
              <a:t>2021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20035" y="6419583"/>
            <a:ext cx="16129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0">
                <a:latin typeface="Trebuchet MS"/>
                <a:cs typeface="Trebuchet MS"/>
              </a:rPr>
              <a:t>29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634184"/>
            <a:ext cx="12191999" cy="1754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98375" y="6512062"/>
            <a:ext cx="201422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Speaking: </a:t>
            </a:r>
            <a:r>
              <a:rPr dirty="0" sz="1400" spc="-75">
                <a:latin typeface="Arial"/>
                <a:cs typeface="Arial"/>
              </a:rPr>
              <a:t>Jake</a:t>
            </a:r>
            <a:r>
              <a:rPr dirty="0" sz="1400" spc="-135">
                <a:latin typeface="Arial"/>
                <a:cs typeface="Arial"/>
              </a:rPr>
              <a:t> </a:t>
            </a:r>
            <a:r>
              <a:rPr dirty="0" sz="1400" spc="40">
                <a:latin typeface="Arial"/>
                <a:cs typeface="Arial"/>
              </a:rPr>
              <a:t>Dedering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1225" y="532789"/>
            <a:ext cx="1591310" cy="878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875"/>
              <a:t>Outline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175004" y="6428003"/>
            <a:ext cx="118745" cy="215265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 sz="1300" spc="-150">
                <a:latin typeface="Trebuchet MS"/>
                <a:cs typeface="Trebuchet MS"/>
              </a:rPr>
              <a:t>2</a:t>
            </a:fld>
            <a:endParaRPr sz="13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8375" y="6499822"/>
            <a:ext cx="2014220" cy="26797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1400">
                <a:latin typeface="Arial"/>
                <a:cs typeface="Arial"/>
              </a:rPr>
              <a:t>Speaking: </a:t>
            </a:r>
            <a:r>
              <a:rPr dirty="0" sz="1400" spc="-75">
                <a:latin typeface="Arial"/>
                <a:cs typeface="Arial"/>
              </a:rPr>
              <a:t>Jake</a:t>
            </a:r>
            <a:r>
              <a:rPr dirty="0" sz="1400" spc="-135">
                <a:latin typeface="Arial"/>
                <a:cs typeface="Arial"/>
              </a:rPr>
              <a:t> </a:t>
            </a:r>
            <a:r>
              <a:rPr dirty="0" sz="1400" spc="40">
                <a:latin typeface="Arial"/>
                <a:cs typeface="Arial"/>
              </a:rPr>
              <a:t>Dedering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1749" y="1936572"/>
            <a:ext cx="4695825" cy="3569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9095" indent="-366395">
              <a:lnSpc>
                <a:spcPts val="2740"/>
              </a:lnSpc>
              <a:spcBef>
                <a:spcPts val="100"/>
              </a:spcBef>
              <a:buSzPct val="75000"/>
              <a:buChar char="●"/>
              <a:tabLst>
                <a:tab pos="379095" algn="l"/>
                <a:tab pos="379730" algn="l"/>
              </a:tabLst>
            </a:pPr>
            <a:r>
              <a:rPr dirty="0" sz="2400" spc="45">
                <a:latin typeface="Arial"/>
                <a:cs typeface="Arial"/>
              </a:rPr>
              <a:t>Project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 spc="45">
                <a:latin typeface="Arial"/>
                <a:cs typeface="Arial"/>
              </a:rPr>
              <a:t>Overview</a:t>
            </a:r>
            <a:endParaRPr sz="2400">
              <a:latin typeface="Arial"/>
              <a:cs typeface="Arial"/>
            </a:endParaRPr>
          </a:p>
          <a:p>
            <a:pPr marL="379095" indent="-366395">
              <a:lnSpc>
                <a:spcPts val="2615"/>
              </a:lnSpc>
              <a:buSzPct val="75000"/>
              <a:buChar char="●"/>
              <a:tabLst>
                <a:tab pos="379095" algn="l"/>
                <a:tab pos="379730" algn="l"/>
              </a:tabLst>
            </a:pPr>
            <a:r>
              <a:rPr dirty="0" sz="2400" spc="80">
                <a:latin typeface="Arial"/>
                <a:cs typeface="Arial"/>
              </a:rPr>
              <a:t>Current </a:t>
            </a:r>
            <a:r>
              <a:rPr dirty="0" sz="2400" spc="-10">
                <a:latin typeface="Arial"/>
                <a:cs typeface="Arial"/>
              </a:rPr>
              <a:t>Site</a:t>
            </a:r>
            <a:r>
              <a:rPr dirty="0" sz="2400" spc="-185">
                <a:latin typeface="Arial"/>
                <a:cs typeface="Arial"/>
              </a:rPr>
              <a:t> </a:t>
            </a:r>
            <a:r>
              <a:rPr dirty="0" sz="2400" spc="50">
                <a:latin typeface="Arial"/>
                <a:cs typeface="Arial"/>
              </a:rPr>
              <a:t>Layout</a:t>
            </a:r>
            <a:endParaRPr sz="2400">
              <a:latin typeface="Arial"/>
              <a:cs typeface="Arial"/>
            </a:endParaRPr>
          </a:p>
          <a:p>
            <a:pPr marL="379095" indent="-366395">
              <a:lnSpc>
                <a:spcPts val="2625"/>
              </a:lnSpc>
              <a:buSzPct val="75000"/>
              <a:buChar char="●"/>
              <a:tabLst>
                <a:tab pos="379095" algn="l"/>
                <a:tab pos="379730" algn="l"/>
              </a:tabLst>
            </a:pPr>
            <a:r>
              <a:rPr dirty="0" sz="2400" spc="55">
                <a:latin typeface="Arial"/>
                <a:cs typeface="Arial"/>
              </a:rPr>
              <a:t>Proposed </a:t>
            </a:r>
            <a:r>
              <a:rPr dirty="0" sz="2400">
                <a:latin typeface="Arial"/>
                <a:cs typeface="Arial"/>
              </a:rPr>
              <a:t>Track</a:t>
            </a:r>
            <a:r>
              <a:rPr dirty="0" sz="2400" spc="-165">
                <a:latin typeface="Arial"/>
                <a:cs typeface="Arial"/>
              </a:rPr>
              <a:t> </a:t>
            </a:r>
            <a:r>
              <a:rPr dirty="0" sz="2400" spc="50">
                <a:latin typeface="Arial"/>
                <a:cs typeface="Arial"/>
              </a:rPr>
              <a:t>Layout</a:t>
            </a:r>
            <a:endParaRPr sz="2400">
              <a:latin typeface="Arial"/>
              <a:cs typeface="Arial"/>
            </a:endParaRPr>
          </a:p>
          <a:p>
            <a:pPr marL="379095" indent="-366395">
              <a:lnSpc>
                <a:spcPts val="2625"/>
              </a:lnSpc>
              <a:buSzPct val="75000"/>
              <a:buChar char="●"/>
              <a:tabLst>
                <a:tab pos="379095" algn="l"/>
                <a:tab pos="379730" algn="l"/>
              </a:tabLst>
            </a:pPr>
            <a:r>
              <a:rPr dirty="0" sz="2400" spc="55">
                <a:latin typeface="Arial"/>
                <a:cs typeface="Arial"/>
              </a:rPr>
              <a:t>Proposed </a:t>
            </a:r>
            <a:r>
              <a:rPr dirty="0" sz="2400" spc="35">
                <a:latin typeface="Arial"/>
                <a:cs typeface="Arial"/>
              </a:rPr>
              <a:t>Parking </a:t>
            </a:r>
            <a:r>
              <a:rPr dirty="0" sz="2400" spc="85">
                <a:latin typeface="Arial"/>
                <a:cs typeface="Arial"/>
              </a:rPr>
              <a:t>and</a:t>
            </a:r>
            <a:r>
              <a:rPr dirty="0" sz="2400" spc="-305">
                <a:latin typeface="Arial"/>
                <a:cs typeface="Arial"/>
              </a:rPr>
              <a:t> </a:t>
            </a:r>
            <a:r>
              <a:rPr dirty="0" sz="2400" spc="20">
                <a:latin typeface="Arial"/>
                <a:cs typeface="Arial"/>
              </a:rPr>
              <a:t>Storage</a:t>
            </a:r>
            <a:endParaRPr sz="2400">
              <a:latin typeface="Arial"/>
              <a:cs typeface="Arial"/>
            </a:endParaRPr>
          </a:p>
          <a:p>
            <a:pPr marL="379095" indent="-366395">
              <a:lnSpc>
                <a:spcPts val="2625"/>
              </a:lnSpc>
              <a:buSzPct val="75000"/>
              <a:buChar char="●"/>
              <a:tabLst>
                <a:tab pos="379095" algn="l"/>
                <a:tab pos="379730" algn="l"/>
              </a:tabLst>
            </a:pPr>
            <a:r>
              <a:rPr dirty="0" sz="2400" spc="55">
                <a:latin typeface="Arial"/>
                <a:cs typeface="Arial"/>
              </a:rPr>
              <a:t>Proposed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 spc="85">
                <a:latin typeface="Arial"/>
                <a:cs typeface="Arial"/>
              </a:rPr>
              <a:t>Operation</a:t>
            </a:r>
            <a:endParaRPr sz="2400">
              <a:latin typeface="Arial"/>
              <a:cs typeface="Arial"/>
            </a:endParaRPr>
          </a:p>
          <a:p>
            <a:pPr marL="379095" indent="-366395">
              <a:lnSpc>
                <a:spcPts val="2625"/>
              </a:lnSpc>
              <a:buSzPct val="75000"/>
              <a:buChar char="●"/>
              <a:tabLst>
                <a:tab pos="379095" algn="l"/>
                <a:tab pos="379730" algn="l"/>
              </a:tabLst>
            </a:pPr>
            <a:r>
              <a:rPr dirty="0" sz="2400" spc="35">
                <a:latin typeface="Arial"/>
                <a:cs typeface="Arial"/>
              </a:rPr>
              <a:t>Estimate</a:t>
            </a:r>
            <a:endParaRPr sz="2400">
              <a:latin typeface="Arial"/>
              <a:cs typeface="Arial"/>
            </a:endParaRPr>
          </a:p>
          <a:p>
            <a:pPr marL="379095" indent="-366395">
              <a:lnSpc>
                <a:spcPts val="2625"/>
              </a:lnSpc>
              <a:buSzPct val="75000"/>
              <a:buChar char="●"/>
              <a:tabLst>
                <a:tab pos="379095" algn="l"/>
                <a:tab pos="379730" algn="l"/>
              </a:tabLst>
            </a:pPr>
            <a:r>
              <a:rPr dirty="0" sz="2400" spc="70">
                <a:latin typeface="Arial"/>
                <a:cs typeface="Arial"/>
              </a:rPr>
              <a:t>Construction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 spc="15">
                <a:latin typeface="Arial"/>
                <a:cs typeface="Arial"/>
              </a:rPr>
              <a:t>Schedule</a:t>
            </a:r>
            <a:endParaRPr sz="2400">
              <a:latin typeface="Arial"/>
              <a:cs typeface="Arial"/>
            </a:endParaRPr>
          </a:p>
          <a:p>
            <a:pPr marL="379095" indent="-366395">
              <a:lnSpc>
                <a:spcPts val="2660"/>
              </a:lnSpc>
              <a:buSzPct val="75000"/>
              <a:buChar char="●"/>
              <a:tabLst>
                <a:tab pos="379095" algn="l"/>
                <a:tab pos="379730" algn="l"/>
              </a:tabLst>
            </a:pPr>
            <a:r>
              <a:rPr dirty="0" sz="2400" spc="-10">
                <a:latin typeface="Arial"/>
                <a:cs typeface="Arial"/>
              </a:rPr>
              <a:t>Site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 spc="70">
                <a:latin typeface="Arial"/>
                <a:cs typeface="Arial"/>
              </a:rPr>
              <a:t>Equipment:</a:t>
            </a:r>
            <a:endParaRPr sz="2400">
              <a:latin typeface="Arial"/>
              <a:cs typeface="Arial"/>
            </a:endParaRPr>
          </a:p>
          <a:p>
            <a:pPr lvl="1" marL="836294" indent="-366395">
              <a:lnSpc>
                <a:spcPts val="2060"/>
              </a:lnSpc>
              <a:buSzPct val="94736"/>
              <a:buChar char="○"/>
              <a:tabLst>
                <a:tab pos="836294" algn="l"/>
                <a:tab pos="836930" algn="l"/>
              </a:tabLst>
            </a:pPr>
            <a:r>
              <a:rPr dirty="0" sz="1900" spc="-30">
                <a:latin typeface="Arial"/>
                <a:cs typeface="Arial"/>
              </a:rPr>
              <a:t>Reach</a:t>
            </a:r>
            <a:r>
              <a:rPr dirty="0" sz="1900" spc="-45">
                <a:latin typeface="Arial"/>
                <a:cs typeface="Arial"/>
              </a:rPr>
              <a:t> </a:t>
            </a:r>
            <a:r>
              <a:rPr dirty="0" sz="1900" spc="5">
                <a:latin typeface="Arial"/>
                <a:cs typeface="Arial"/>
              </a:rPr>
              <a:t>Stacker</a:t>
            </a:r>
            <a:endParaRPr sz="1900">
              <a:latin typeface="Arial"/>
              <a:cs typeface="Arial"/>
            </a:endParaRPr>
          </a:p>
          <a:p>
            <a:pPr lvl="1" marL="836294" indent="-366395">
              <a:lnSpc>
                <a:spcPts val="1989"/>
              </a:lnSpc>
              <a:buSzPct val="94736"/>
              <a:buChar char="○"/>
              <a:tabLst>
                <a:tab pos="836294" algn="l"/>
                <a:tab pos="836930" algn="l"/>
              </a:tabLst>
            </a:pPr>
            <a:r>
              <a:rPr dirty="0" sz="1900" spc="70">
                <a:latin typeface="Arial"/>
                <a:cs typeface="Arial"/>
              </a:rPr>
              <a:t>Oﬃce</a:t>
            </a:r>
            <a:endParaRPr sz="1900">
              <a:latin typeface="Arial"/>
              <a:cs typeface="Arial"/>
            </a:endParaRPr>
          </a:p>
          <a:p>
            <a:pPr marL="379095" indent="-366395">
              <a:lnSpc>
                <a:spcPts val="2720"/>
              </a:lnSpc>
              <a:buSzPct val="75000"/>
              <a:buChar char="●"/>
              <a:tabLst>
                <a:tab pos="379095" algn="l"/>
                <a:tab pos="379730" algn="l"/>
              </a:tabLst>
            </a:pPr>
            <a:r>
              <a:rPr dirty="0" sz="2400" spc="-15">
                <a:latin typeface="Arial"/>
                <a:cs typeface="Arial"/>
              </a:rPr>
              <a:t>Special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 spc="90">
                <a:latin typeface="Arial"/>
                <a:cs typeface="Arial"/>
              </a:rPr>
              <a:t>Mentions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7200" y="517035"/>
            <a:ext cx="3062605" cy="878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975"/>
              <a:t>Reach</a:t>
            </a:r>
            <a:r>
              <a:rPr dirty="0" spc="-685"/>
              <a:t> </a:t>
            </a:r>
            <a:r>
              <a:rPr dirty="0" spc="-869"/>
              <a:t>Stacker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7200" y="1725581"/>
            <a:ext cx="4610100" cy="27571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00" spc="40">
                <a:latin typeface="Arial"/>
                <a:cs typeface="Arial"/>
              </a:rPr>
              <a:t>Hyster </a:t>
            </a:r>
            <a:r>
              <a:rPr dirty="0" sz="1900" spc="-25">
                <a:latin typeface="Arial"/>
                <a:cs typeface="Arial"/>
              </a:rPr>
              <a:t>- </a:t>
            </a:r>
            <a:r>
              <a:rPr dirty="0" sz="1900" spc="75">
                <a:latin typeface="Arial"/>
                <a:cs typeface="Arial"/>
              </a:rPr>
              <a:t>Model </a:t>
            </a:r>
            <a:r>
              <a:rPr dirty="0" sz="1900" spc="-75">
                <a:latin typeface="Arial"/>
                <a:cs typeface="Arial"/>
              </a:rPr>
              <a:t>RS46-41LS</a:t>
            </a:r>
            <a:r>
              <a:rPr dirty="0" sz="1900" spc="-260">
                <a:latin typeface="Arial"/>
                <a:cs typeface="Arial"/>
              </a:rPr>
              <a:t> </a:t>
            </a:r>
            <a:r>
              <a:rPr dirty="0" sz="1900" spc="-80">
                <a:latin typeface="Arial"/>
                <a:cs typeface="Arial"/>
              </a:rPr>
              <a:t>CH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00">
              <a:latin typeface="Times New Roman"/>
              <a:cs typeface="Times New Roman"/>
            </a:endParaRPr>
          </a:p>
          <a:p>
            <a:pPr marL="469900" indent="-374650">
              <a:lnSpc>
                <a:spcPct val="100000"/>
              </a:lnSpc>
              <a:buChar char="●"/>
              <a:tabLst>
                <a:tab pos="469265" algn="l"/>
                <a:tab pos="469900" algn="l"/>
              </a:tabLst>
            </a:pPr>
            <a:r>
              <a:rPr dirty="0" sz="1900" spc="20">
                <a:latin typeface="Arial"/>
                <a:cs typeface="Arial"/>
              </a:rPr>
              <a:t>First </a:t>
            </a:r>
            <a:r>
              <a:rPr dirty="0" sz="1900" spc="-5">
                <a:latin typeface="Arial"/>
                <a:cs typeface="Arial"/>
              </a:rPr>
              <a:t>Row </a:t>
            </a:r>
            <a:r>
              <a:rPr dirty="0" sz="1900" spc="25">
                <a:latin typeface="Arial"/>
                <a:cs typeface="Arial"/>
              </a:rPr>
              <a:t>Load </a:t>
            </a:r>
            <a:r>
              <a:rPr dirty="0" sz="1900" spc="5">
                <a:latin typeface="Arial"/>
                <a:cs typeface="Arial"/>
              </a:rPr>
              <a:t>Capacity </a:t>
            </a:r>
            <a:r>
              <a:rPr dirty="0" sz="1900" spc="-25">
                <a:latin typeface="Arial"/>
                <a:cs typeface="Arial"/>
              </a:rPr>
              <a:t>- </a:t>
            </a:r>
            <a:r>
              <a:rPr dirty="0" sz="1900" spc="10">
                <a:latin typeface="Arial"/>
                <a:cs typeface="Arial"/>
              </a:rPr>
              <a:t>101,413</a:t>
            </a:r>
            <a:r>
              <a:rPr dirty="0" sz="1900" spc="-300">
                <a:latin typeface="Arial"/>
                <a:cs typeface="Arial"/>
              </a:rPr>
              <a:t> </a:t>
            </a:r>
            <a:r>
              <a:rPr dirty="0" sz="1900" spc="35">
                <a:latin typeface="Arial"/>
                <a:cs typeface="Arial"/>
              </a:rPr>
              <a:t>lbs</a:t>
            </a:r>
            <a:endParaRPr sz="1900">
              <a:latin typeface="Arial"/>
              <a:cs typeface="Arial"/>
            </a:endParaRPr>
          </a:p>
          <a:p>
            <a:pPr lvl="1" marL="927100" indent="-351790">
              <a:lnSpc>
                <a:spcPct val="100000"/>
              </a:lnSpc>
              <a:spcBef>
                <a:spcPts val="355"/>
              </a:spcBef>
              <a:buChar char="○"/>
              <a:tabLst>
                <a:tab pos="926465" algn="l"/>
                <a:tab pos="927100" algn="l"/>
              </a:tabLst>
            </a:pPr>
            <a:r>
              <a:rPr dirty="0" sz="1600">
                <a:latin typeface="Arial"/>
                <a:cs typeface="Arial"/>
              </a:rPr>
              <a:t>Second </a:t>
            </a:r>
            <a:r>
              <a:rPr dirty="0" sz="1600" spc="-5">
                <a:latin typeface="Arial"/>
                <a:cs typeface="Arial"/>
              </a:rPr>
              <a:t>Row </a:t>
            </a:r>
            <a:r>
              <a:rPr dirty="0" sz="1600" spc="-20">
                <a:latin typeface="Arial"/>
                <a:cs typeface="Arial"/>
              </a:rPr>
              <a:t>- </a:t>
            </a:r>
            <a:r>
              <a:rPr dirty="0" sz="1600" spc="5">
                <a:latin typeface="Arial"/>
                <a:cs typeface="Arial"/>
              </a:rPr>
              <a:t>90,390</a:t>
            </a:r>
            <a:r>
              <a:rPr dirty="0" sz="1600" spc="-125">
                <a:latin typeface="Arial"/>
                <a:cs typeface="Arial"/>
              </a:rPr>
              <a:t> </a:t>
            </a:r>
            <a:r>
              <a:rPr dirty="0" sz="1600" spc="25">
                <a:latin typeface="Arial"/>
                <a:cs typeface="Arial"/>
              </a:rPr>
              <a:t>lbs</a:t>
            </a:r>
            <a:endParaRPr sz="1600">
              <a:latin typeface="Arial"/>
              <a:cs typeface="Arial"/>
            </a:endParaRPr>
          </a:p>
          <a:p>
            <a:pPr lvl="1" marL="927100" indent="-351790">
              <a:lnSpc>
                <a:spcPct val="100000"/>
              </a:lnSpc>
              <a:spcBef>
                <a:spcPts val="254"/>
              </a:spcBef>
              <a:buChar char="○"/>
              <a:tabLst>
                <a:tab pos="926465" algn="l"/>
                <a:tab pos="927100" algn="l"/>
              </a:tabLst>
            </a:pPr>
            <a:r>
              <a:rPr dirty="0" sz="1600" spc="45">
                <a:latin typeface="Arial"/>
                <a:cs typeface="Arial"/>
              </a:rPr>
              <a:t>Third </a:t>
            </a:r>
            <a:r>
              <a:rPr dirty="0" sz="1600" spc="-5">
                <a:latin typeface="Arial"/>
                <a:cs typeface="Arial"/>
              </a:rPr>
              <a:t>Row </a:t>
            </a:r>
            <a:r>
              <a:rPr dirty="0" sz="1600" spc="-20">
                <a:latin typeface="Arial"/>
                <a:cs typeface="Arial"/>
              </a:rPr>
              <a:t>- </a:t>
            </a:r>
            <a:r>
              <a:rPr dirty="0" sz="1600" spc="5">
                <a:latin typeface="Arial"/>
                <a:cs typeface="Arial"/>
              </a:rPr>
              <a:t>50,706</a:t>
            </a:r>
            <a:r>
              <a:rPr dirty="0" sz="1600" spc="-170">
                <a:latin typeface="Arial"/>
                <a:cs typeface="Arial"/>
              </a:rPr>
              <a:t> </a:t>
            </a:r>
            <a:r>
              <a:rPr dirty="0" sz="1600" spc="25">
                <a:latin typeface="Arial"/>
                <a:cs typeface="Arial"/>
              </a:rPr>
              <a:t>lbs</a:t>
            </a:r>
            <a:endParaRPr sz="1600">
              <a:latin typeface="Arial"/>
              <a:cs typeface="Arial"/>
            </a:endParaRPr>
          </a:p>
          <a:p>
            <a:pPr marL="469900" indent="-374650">
              <a:lnSpc>
                <a:spcPct val="100000"/>
              </a:lnSpc>
              <a:spcBef>
                <a:spcPts val="245"/>
              </a:spcBef>
              <a:buChar char="●"/>
              <a:tabLst>
                <a:tab pos="469265" algn="l"/>
                <a:tab pos="469900" algn="l"/>
              </a:tabLst>
            </a:pPr>
            <a:r>
              <a:rPr dirty="0" sz="1900">
                <a:latin typeface="Arial"/>
                <a:cs typeface="Arial"/>
              </a:rPr>
              <a:t>30’6” </a:t>
            </a:r>
            <a:r>
              <a:rPr dirty="0" sz="1900" spc="50">
                <a:latin typeface="Arial"/>
                <a:cs typeface="Arial"/>
              </a:rPr>
              <a:t>Outside Turning</a:t>
            </a:r>
            <a:r>
              <a:rPr dirty="0" sz="1900" spc="-18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Radius</a:t>
            </a:r>
            <a:endParaRPr sz="1900">
              <a:latin typeface="Arial"/>
              <a:cs typeface="Arial"/>
            </a:endParaRPr>
          </a:p>
          <a:p>
            <a:pPr marL="469900" indent="-374650">
              <a:lnSpc>
                <a:spcPct val="100000"/>
              </a:lnSpc>
              <a:spcBef>
                <a:spcPts val="345"/>
              </a:spcBef>
              <a:buChar char="●"/>
              <a:tabLst>
                <a:tab pos="469265" algn="l"/>
                <a:tab pos="469900" algn="l"/>
              </a:tabLst>
            </a:pPr>
            <a:r>
              <a:rPr dirty="0" sz="1900">
                <a:latin typeface="Arial"/>
                <a:cs typeface="Arial"/>
              </a:rPr>
              <a:t>47’6” Stacking</a:t>
            </a:r>
            <a:r>
              <a:rPr dirty="0" sz="1900" spc="-85">
                <a:latin typeface="Arial"/>
                <a:cs typeface="Arial"/>
              </a:rPr>
              <a:t> </a:t>
            </a:r>
            <a:r>
              <a:rPr dirty="0" sz="1900" spc="50">
                <a:latin typeface="Arial"/>
                <a:cs typeface="Arial"/>
              </a:rPr>
              <a:t>Height</a:t>
            </a:r>
            <a:endParaRPr sz="1900">
              <a:latin typeface="Arial"/>
              <a:cs typeface="Arial"/>
            </a:endParaRPr>
          </a:p>
          <a:p>
            <a:pPr marL="469900" indent="-374650">
              <a:lnSpc>
                <a:spcPct val="100000"/>
              </a:lnSpc>
              <a:spcBef>
                <a:spcPts val="345"/>
              </a:spcBef>
              <a:buChar char="●"/>
              <a:tabLst>
                <a:tab pos="469265" algn="l"/>
                <a:tab pos="469900" algn="l"/>
              </a:tabLst>
            </a:pPr>
            <a:r>
              <a:rPr dirty="0" sz="1900">
                <a:latin typeface="Arial"/>
                <a:cs typeface="Arial"/>
              </a:rPr>
              <a:t>Cost </a:t>
            </a:r>
            <a:r>
              <a:rPr dirty="0" sz="1900" spc="100">
                <a:latin typeface="Arial"/>
                <a:cs typeface="Arial"/>
              </a:rPr>
              <a:t>with </a:t>
            </a:r>
            <a:r>
              <a:rPr dirty="0" sz="1900" spc="55">
                <a:latin typeface="Arial"/>
                <a:cs typeface="Arial"/>
              </a:rPr>
              <a:t>tax </a:t>
            </a:r>
            <a:r>
              <a:rPr dirty="0" sz="1900" spc="-25">
                <a:latin typeface="Arial"/>
                <a:cs typeface="Arial"/>
              </a:rPr>
              <a:t>-</a:t>
            </a:r>
            <a:r>
              <a:rPr dirty="0" sz="1900" spc="-325">
                <a:latin typeface="Arial"/>
                <a:cs typeface="Arial"/>
              </a:rPr>
              <a:t> </a:t>
            </a:r>
            <a:r>
              <a:rPr dirty="0" sz="1900" spc="10">
                <a:latin typeface="Arial"/>
                <a:cs typeface="Arial"/>
              </a:rPr>
              <a:t>$781,000</a:t>
            </a:r>
            <a:endParaRPr sz="1900">
              <a:latin typeface="Arial"/>
              <a:cs typeface="Arial"/>
            </a:endParaRPr>
          </a:p>
          <a:p>
            <a:pPr lvl="1" marL="927100" indent="-351790">
              <a:lnSpc>
                <a:spcPct val="100000"/>
              </a:lnSpc>
              <a:spcBef>
                <a:spcPts val="355"/>
              </a:spcBef>
              <a:buChar char="○"/>
              <a:tabLst>
                <a:tab pos="926465" algn="l"/>
                <a:tab pos="927100" algn="l"/>
              </a:tabLst>
            </a:pPr>
            <a:r>
              <a:rPr dirty="0" sz="1600" spc="55">
                <a:latin typeface="Arial"/>
                <a:cs typeface="Arial"/>
              </a:rPr>
              <a:t>Quote </a:t>
            </a:r>
            <a:r>
              <a:rPr dirty="0" sz="1600" spc="80">
                <a:latin typeface="Arial"/>
                <a:cs typeface="Arial"/>
              </a:rPr>
              <a:t>with </a:t>
            </a:r>
            <a:r>
              <a:rPr dirty="0" sz="1600" spc="20">
                <a:latin typeface="Arial"/>
                <a:cs typeface="Arial"/>
              </a:rPr>
              <a:t>Fairchild</a:t>
            </a:r>
            <a:r>
              <a:rPr dirty="0" sz="1600" spc="-245">
                <a:latin typeface="Arial"/>
                <a:cs typeface="Arial"/>
              </a:rPr>
              <a:t> </a:t>
            </a:r>
            <a:r>
              <a:rPr dirty="0" sz="1600" spc="50">
                <a:latin typeface="Arial"/>
                <a:cs typeface="Arial"/>
              </a:rPr>
              <a:t>Equipment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12849" y="1243039"/>
            <a:ext cx="4993799" cy="4848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1765969" y="6360655"/>
            <a:ext cx="16129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0">
                <a:latin typeface="Trebuchet MS"/>
                <a:cs typeface="Trebuchet MS"/>
              </a:rPr>
              <a:t>30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8375" y="6512062"/>
            <a:ext cx="193992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Speaking: Travis</a:t>
            </a:r>
            <a:r>
              <a:rPr dirty="0" sz="1400" spc="-120">
                <a:latin typeface="Arial"/>
                <a:cs typeface="Arial"/>
              </a:rPr>
              <a:t> </a:t>
            </a:r>
            <a:r>
              <a:rPr dirty="0" sz="1400" spc="35">
                <a:latin typeface="Arial"/>
                <a:cs typeface="Arial"/>
              </a:rPr>
              <a:t>Hamel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1225" y="532789"/>
            <a:ext cx="1426845" cy="878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135"/>
              <a:t>Oﬃce: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01749" y="1936572"/>
            <a:ext cx="4833620" cy="1835150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379095" marR="5080" indent="-366395">
              <a:lnSpc>
                <a:spcPts val="2600"/>
              </a:lnSpc>
              <a:spcBef>
                <a:spcPts val="420"/>
              </a:spcBef>
              <a:buSzPct val="75000"/>
              <a:buChar char="●"/>
              <a:tabLst>
                <a:tab pos="379095" algn="l"/>
                <a:tab pos="379730" algn="l"/>
              </a:tabLst>
            </a:pPr>
            <a:r>
              <a:rPr dirty="0" sz="2400" spc="50">
                <a:latin typeface="Arial"/>
                <a:cs typeface="Arial"/>
              </a:rPr>
              <a:t>Required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 spc="145">
                <a:latin typeface="Arial"/>
                <a:cs typeface="Arial"/>
              </a:rPr>
              <a:t>to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 spc="105">
                <a:latin typeface="Arial"/>
                <a:cs typeface="Arial"/>
              </a:rPr>
              <a:t>obtain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 spc="65">
                <a:latin typeface="Arial"/>
                <a:cs typeface="Arial"/>
              </a:rPr>
              <a:t>an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 spc="120">
                <a:latin typeface="Arial"/>
                <a:cs typeface="Arial"/>
              </a:rPr>
              <a:t>oﬃce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 spc="140">
                <a:latin typeface="Arial"/>
                <a:cs typeface="Arial"/>
              </a:rPr>
              <a:t>for  </a:t>
            </a:r>
            <a:r>
              <a:rPr dirty="0" sz="2400" spc="30">
                <a:latin typeface="Arial"/>
                <a:cs typeface="Arial"/>
              </a:rPr>
              <a:t>checking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 spc="100">
                <a:latin typeface="Arial"/>
                <a:cs typeface="Arial"/>
              </a:rPr>
              <a:t>in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 spc="70">
                <a:latin typeface="Arial"/>
                <a:cs typeface="Arial"/>
              </a:rPr>
              <a:t>drivers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 spc="85">
                <a:latin typeface="Arial"/>
                <a:cs typeface="Arial"/>
              </a:rPr>
              <a:t>at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 spc="105">
                <a:latin typeface="Arial"/>
                <a:cs typeface="Arial"/>
              </a:rPr>
              <a:t>the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 spc="30">
                <a:latin typeface="Arial"/>
                <a:cs typeface="Arial"/>
              </a:rPr>
              <a:t>site.</a:t>
            </a:r>
            <a:endParaRPr sz="2400">
              <a:latin typeface="Arial"/>
              <a:cs typeface="Arial"/>
            </a:endParaRPr>
          </a:p>
          <a:p>
            <a:pPr marL="379095" indent="-366395">
              <a:lnSpc>
                <a:spcPts val="2490"/>
              </a:lnSpc>
              <a:buSzPct val="75000"/>
              <a:buChar char="●"/>
              <a:tabLst>
                <a:tab pos="379095" algn="l"/>
                <a:tab pos="379730" algn="l"/>
              </a:tabLst>
            </a:pPr>
            <a:r>
              <a:rPr dirty="0" sz="2400" spc="90">
                <a:latin typeface="Arial"/>
                <a:cs typeface="Arial"/>
              </a:rPr>
              <a:t>Oﬃce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 spc="50">
                <a:latin typeface="Arial"/>
                <a:cs typeface="Arial"/>
              </a:rPr>
              <a:t>needed:</a:t>
            </a:r>
            <a:endParaRPr sz="2400">
              <a:latin typeface="Arial"/>
              <a:cs typeface="Arial"/>
            </a:endParaRPr>
          </a:p>
          <a:p>
            <a:pPr lvl="1" marL="836294" indent="-366395">
              <a:lnSpc>
                <a:spcPts val="2060"/>
              </a:lnSpc>
              <a:buSzPct val="94736"/>
              <a:buChar char="○"/>
              <a:tabLst>
                <a:tab pos="836294" algn="l"/>
                <a:tab pos="836930" algn="l"/>
              </a:tabLst>
            </a:pPr>
            <a:r>
              <a:rPr dirty="0" sz="1900" spc="40">
                <a:latin typeface="Arial"/>
                <a:cs typeface="Arial"/>
              </a:rPr>
              <a:t>Heat</a:t>
            </a:r>
            <a:endParaRPr sz="1900">
              <a:latin typeface="Arial"/>
              <a:cs typeface="Arial"/>
            </a:endParaRPr>
          </a:p>
          <a:p>
            <a:pPr lvl="1" marL="836294" indent="-366395">
              <a:lnSpc>
                <a:spcPts val="2025"/>
              </a:lnSpc>
              <a:buSzPct val="94736"/>
              <a:buChar char="○"/>
              <a:tabLst>
                <a:tab pos="836294" algn="l"/>
                <a:tab pos="836930" algn="l"/>
              </a:tabLst>
            </a:pPr>
            <a:r>
              <a:rPr dirty="0" sz="1900" spc="20">
                <a:latin typeface="Arial"/>
                <a:cs typeface="Arial"/>
              </a:rPr>
              <a:t>Electricity</a:t>
            </a:r>
            <a:endParaRPr sz="1900">
              <a:latin typeface="Arial"/>
              <a:cs typeface="Arial"/>
            </a:endParaRPr>
          </a:p>
          <a:p>
            <a:pPr lvl="1" marL="836294" indent="-366395">
              <a:lnSpc>
                <a:spcPts val="2155"/>
              </a:lnSpc>
              <a:buSzPct val="94736"/>
              <a:buChar char="○"/>
              <a:tabLst>
                <a:tab pos="836294" algn="l"/>
                <a:tab pos="836930" algn="l"/>
              </a:tabLst>
            </a:pPr>
            <a:r>
              <a:rPr dirty="0" sz="1900" spc="85">
                <a:latin typeface="Arial"/>
                <a:cs typeface="Arial"/>
              </a:rPr>
              <a:t>Bathroom </a:t>
            </a:r>
            <a:r>
              <a:rPr dirty="0" sz="1900" spc="100">
                <a:latin typeface="Arial"/>
                <a:cs typeface="Arial"/>
              </a:rPr>
              <a:t>with </a:t>
            </a:r>
            <a:r>
              <a:rPr dirty="0" sz="1900" spc="75">
                <a:latin typeface="Arial"/>
                <a:cs typeface="Arial"/>
              </a:rPr>
              <a:t>utility</a:t>
            </a:r>
            <a:r>
              <a:rPr dirty="0" sz="1900" spc="-320">
                <a:latin typeface="Arial"/>
                <a:cs typeface="Arial"/>
              </a:rPr>
              <a:t> </a:t>
            </a:r>
            <a:r>
              <a:rPr dirty="0" sz="1900" spc="65">
                <a:latin typeface="Arial"/>
                <a:cs typeface="Arial"/>
              </a:rPr>
              <a:t>hookups</a:t>
            </a:r>
            <a:endParaRPr sz="19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01050" y="1458495"/>
            <a:ext cx="5943599" cy="45428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1120035" y="6419583"/>
            <a:ext cx="16129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0">
                <a:latin typeface="Trebuchet MS"/>
                <a:cs typeface="Trebuchet MS"/>
              </a:rPr>
              <a:t>31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8375" y="6512062"/>
            <a:ext cx="191325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Speaking: </a:t>
            </a:r>
            <a:r>
              <a:rPr dirty="0" sz="1400" spc="30">
                <a:latin typeface="Arial"/>
                <a:cs typeface="Arial"/>
              </a:rPr>
              <a:t>Austin</a:t>
            </a:r>
            <a:r>
              <a:rPr dirty="0" sz="1400" spc="-95">
                <a:latin typeface="Arial"/>
                <a:cs typeface="Arial"/>
              </a:rPr>
              <a:t> </a:t>
            </a:r>
            <a:r>
              <a:rPr dirty="0" sz="1400" spc="15">
                <a:latin typeface="Arial"/>
                <a:cs typeface="Arial"/>
              </a:rPr>
              <a:t>Kerby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7200" y="517035"/>
            <a:ext cx="2606040" cy="878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935"/>
              <a:t>Conclu</a:t>
            </a:r>
            <a:r>
              <a:rPr dirty="0" spc="-540"/>
              <a:t>s</a:t>
            </a:r>
            <a:r>
              <a:rPr dirty="0" spc="-665"/>
              <a:t>ions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132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dirty="0" spc="55"/>
              <a:t>Construction</a:t>
            </a:r>
          </a:p>
          <a:p>
            <a:pPr marL="12700" marR="2834005" indent="150495">
              <a:lnSpc>
                <a:spcPct val="141400"/>
              </a:lnSpc>
              <a:buChar char="-"/>
              <a:tabLst>
                <a:tab pos="469265" algn="l"/>
                <a:tab pos="469900" algn="l"/>
              </a:tabLst>
            </a:pPr>
            <a:r>
              <a:rPr dirty="0" spc="25"/>
              <a:t>1</a:t>
            </a:r>
            <a:r>
              <a:rPr dirty="0" spc="-125"/>
              <a:t> </a:t>
            </a:r>
            <a:r>
              <a:rPr dirty="0" spc="15"/>
              <a:t>season  </a:t>
            </a:r>
            <a:r>
              <a:rPr dirty="0" spc="20"/>
              <a:t>Design</a:t>
            </a:r>
            <a:r>
              <a:rPr dirty="0" spc="-90"/>
              <a:t> </a:t>
            </a:r>
            <a:r>
              <a:rPr dirty="0" spc="35"/>
              <a:t>Train</a:t>
            </a:r>
          </a:p>
          <a:p>
            <a:pPr marL="469900" indent="-306705">
              <a:lnSpc>
                <a:spcPct val="100000"/>
              </a:lnSpc>
              <a:spcBef>
                <a:spcPts val="944"/>
              </a:spcBef>
              <a:buChar char="-"/>
              <a:tabLst>
                <a:tab pos="469265" algn="l"/>
                <a:tab pos="469900" algn="l"/>
              </a:tabLst>
            </a:pPr>
            <a:r>
              <a:rPr dirty="0" spc="25"/>
              <a:t>20 </a:t>
            </a:r>
            <a:r>
              <a:rPr dirty="0" spc="80"/>
              <a:t>Intermodal </a:t>
            </a:r>
            <a:r>
              <a:rPr dirty="0" spc="5"/>
              <a:t>cars </a:t>
            </a:r>
            <a:r>
              <a:rPr dirty="0" spc="80"/>
              <a:t>per</a:t>
            </a:r>
            <a:r>
              <a:rPr dirty="0" spc="-290"/>
              <a:t> </a:t>
            </a:r>
            <a:r>
              <a:rPr dirty="0" spc="85"/>
              <a:t>train</a:t>
            </a:r>
          </a:p>
          <a:p>
            <a:pPr marL="469900" indent="-306705">
              <a:lnSpc>
                <a:spcPct val="100000"/>
              </a:lnSpc>
              <a:spcBef>
                <a:spcPts val="944"/>
              </a:spcBef>
              <a:buChar char="-"/>
              <a:tabLst>
                <a:tab pos="469265" algn="l"/>
                <a:tab pos="469900" algn="l"/>
              </a:tabLst>
            </a:pPr>
            <a:r>
              <a:rPr dirty="0" spc="25"/>
              <a:t>4 </a:t>
            </a:r>
            <a:r>
              <a:rPr dirty="0" spc="-25"/>
              <a:t>- </a:t>
            </a:r>
            <a:r>
              <a:rPr dirty="0" spc="25"/>
              <a:t>5 </a:t>
            </a:r>
            <a:r>
              <a:rPr dirty="0" spc="60"/>
              <a:t>trains </a:t>
            </a:r>
            <a:r>
              <a:rPr dirty="0" spc="80"/>
              <a:t>per</a:t>
            </a:r>
            <a:r>
              <a:rPr dirty="0" spc="-295"/>
              <a:t> </a:t>
            </a:r>
            <a:r>
              <a:rPr dirty="0" spc="35"/>
              <a:t>week</a:t>
            </a:r>
          </a:p>
          <a:p>
            <a:pPr marL="12700" marR="827405" indent="150495">
              <a:lnSpc>
                <a:spcPct val="141400"/>
              </a:lnSpc>
              <a:buChar char="-"/>
              <a:tabLst>
                <a:tab pos="469265" algn="l"/>
                <a:tab pos="469900" algn="l"/>
              </a:tabLst>
            </a:pPr>
            <a:r>
              <a:rPr dirty="0" spc="25"/>
              <a:t>1 </a:t>
            </a:r>
            <a:r>
              <a:rPr dirty="0" spc="35"/>
              <a:t>day </a:t>
            </a:r>
            <a:r>
              <a:rPr dirty="0" spc="100"/>
              <a:t>turnaround </a:t>
            </a:r>
            <a:r>
              <a:rPr dirty="0" spc="80"/>
              <a:t>per</a:t>
            </a:r>
            <a:r>
              <a:rPr dirty="0" spc="-380"/>
              <a:t> </a:t>
            </a:r>
            <a:r>
              <a:rPr dirty="0" spc="85"/>
              <a:t>train  </a:t>
            </a:r>
            <a:r>
              <a:rPr dirty="0" spc="20"/>
              <a:t>Security</a:t>
            </a:r>
          </a:p>
          <a:p>
            <a:pPr marL="469900" indent="-306705">
              <a:lnSpc>
                <a:spcPct val="100000"/>
              </a:lnSpc>
              <a:spcBef>
                <a:spcPts val="944"/>
              </a:spcBef>
              <a:buChar char="-"/>
              <a:tabLst>
                <a:tab pos="469265" algn="l"/>
                <a:tab pos="469900" algn="l"/>
              </a:tabLst>
            </a:pPr>
            <a:r>
              <a:rPr dirty="0" spc="-20"/>
              <a:t>12’ </a:t>
            </a:r>
            <a:r>
              <a:rPr dirty="0" spc="40"/>
              <a:t>High</a:t>
            </a:r>
            <a:r>
              <a:rPr dirty="0" spc="-65"/>
              <a:t> </a:t>
            </a:r>
            <a:r>
              <a:rPr dirty="0"/>
              <a:t>Fencing</a:t>
            </a:r>
          </a:p>
          <a:p>
            <a:pPr marL="469900" indent="-306705">
              <a:lnSpc>
                <a:spcPct val="100000"/>
              </a:lnSpc>
              <a:spcBef>
                <a:spcPts val="944"/>
              </a:spcBef>
              <a:buChar char="-"/>
              <a:tabLst>
                <a:tab pos="469265" algn="l"/>
                <a:tab pos="469900" algn="l"/>
              </a:tabLst>
            </a:pPr>
            <a:r>
              <a:rPr dirty="0" spc="40"/>
              <a:t>Lighting </a:t>
            </a:r>
            <a:r>
              <a:rPr dirty="0" spc="45"/>
              <a:t>equivalents </a:t>
            </a:r>
            <a:r>
              <a:rPr dirty="0" spc="25"/>
              <a:t>3</a:t>
            </a:r>
            <a:r>
              <a:rPr dirty="0" spc="-229"/>
              <a:t> </a:t>
            </a:r>
            <a:r>
              <a:rPr dirty="0" spc="50"/>
              <a:t>footcandles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765969" y="6360655"/>
            <a:ext cx="16129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0">
                <a:latin typeface="Trebuchet MS"/>
                <a:cs typeface="Trebuchet MS"/>
              </a:rPr>
              <a:t>32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8375" y="6512062"/>
            <a:ext cx="191325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Speaking: </a:t>
            </a:r>
            <a:r>
              <a:rPr dirty="0" sz="1400" spc="30">
                <a:latin typeface="Arial"/>
                <a:cs typeface="Arial"/>
              </a:rPr>
              <a:t>Austin</a:t>
            </a:r>
            <a:r>
              <a:rPr dirty="0" sz="1400" spc="-95">
                <a:latin typeface="Arial"/>
                <a:cs typeface="Arial"/>
              </a:rPr>
              <a:t> </a:t>
            </a:r>
            <a:r>
              <a:rPr dirty="0" sz="1400" spc="15">
                <a:latin typeface="Arial"/>
                <a:cs typeface="Arial"/>
              </a:rPr>
              <a:t>Kerby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44799" y="1609750"/>
            <a:ext cx="887730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00" spc="15">
                <a:latin typeface="Arial"/>
                <a:cs typeface="Arial"/>
              </a:rPr>
              <a:t>Storage</a:t>
            </a:r>
            <a:endParaRPr sz="1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44799" y="1899310"/>
            <a:ext cx="3404235" cy="2482850"/>
          </a:xfrm>
          <a:prstGeom prst="rect">
            <a:avLst/>
          </a:prstGeom>
        </p:spPr>
        <p:txBody>
          <a:bodyPr wrap="square" lIns="0" tIns="132715" rIns="0" bIns="0" rtlCol="0" vert="horz">
            <a:spAutoFit/>
          </a:bodyPr>
          <a:lstStyle/>
          <a:p>
            <a:pPr marL="12700" indent="150495">
              <a:lnSpc>
                <a:spcPct val="100000"/>
              </a:lnSpc>
              <a:spcBef>
                <a:spcPts val="1045"/>
              </a:spcBef>
              <a:buChar char="-"/>
              <a:tabLst>
                <a:tab pos="469265" algn="l"/>
                <a:tab pos="469900" algn="l"/>
              </a:tabLst>
            </a:pPr>
            <a:r>
              <a:rPr dirty="0" sz="1900" spc="60">
                <a:latin typeface="Arial"/>
                <a:cs typeface="Arial"/>
              </a:rPr>
              <a:t>Optimal: </a:t>
            </a:r>
            <a:r>
              <a:rPr dirty="0" sz="1900" spc="25">
                <a:latin typeface="Arial"/>
                <a:cs typeface="Arial"/>
              </a:rPr>
              <a:t>156</a:t>
            </a:r>
            <a:r>
              <a:rPr dirty="0" sz="1900" spc="-160">
                <a:latin typeface="Arial"/>
                <a:cs typeface="Arial"/>
              </a:rPr>
              <a:t> </a:t>
            </a:r>
            <a:r>
              <a:rPr dirty="0" sz="1900" spc="50">
                <a:latin typeface="Arial"/>
                <a:cs typeface="Arial"/>
              </a:rPr>
              <a:t>containers</a:t>
            </a:r>
            <a:endParaRPr sz="1900">
              <a:latin typeface="Arial"/>
              <a:cs typeface="Arial"/>
            </a:endParaRPr>
          </a:p>
          <a:p>
            <a:pPr marL="12700" marR="5080" indent="150495">
              <a:lnSpc>
                <a:spcPct val="141400"/>
              </a:lnSpc>
              <a:buChar char="-"/>
              <a:tabLst>
                <a:tab pos="469265" algn="l"/>
                <a:tab pos="469900" algn="l"/>
              </a:tabLst>
            </a:pPr>
            <a:r>
              <a:rPr dirty="0" sz="1900" spc="80">
                <a:latin typeface="Arial"/>
                <a:cs typeface="Arial"/>
              </a:rPr>
              <a:t>Maximum: </a:t>
            </a:r>
            <a:r>
              <a:rPr dirty="0" sz="1900" spc="25">
                <a:latin typeface="Arial"/>
                <a:cs typeface="Arial"/>
              </a:rPr>
              <a:t>320</a:t>
            </a:r>
            <a:r>
              <a:rPr dirty="0" sz="1900" spc="-210">
                <a:latin typeface="Arial"/>
                <a:cs typeface="Arial"/>
              </a:rPr>
              <a:t> </a:t>
            </a:r>
            <a:r>
              <a:rPr dirty="0" sz="1900" spc="50">
                <a:latin typeface="Arial"/>
                <a:cs typeface="Arial"/>
              </a:rPr>
              <a:t>containers  </a:t>
            </a:r>
            <a:r>
              <a:rPr dirty="0" sz="1900" spc="25">
                <a:latin typeface="Arial"/>
                <a:cs typeface="Arial"/>
              </a:rPr>
              <a:t>Parking</a:t>
            </a:r>
            <a:endParaRPr sz="1900">
              <a:latin typeface="Arial"/>
              <a:cs typeface="Arial"/>
            </a:endParaRPr>
          </a:p>
          <a:p>
            <a:pPr marL="469900" indent="-306705">
              <a:lnSpc>
                <a:spcPct val="100000"/>
              </a:lnSpc>
              <a:spcBef>
                <a:spcPts val="944"/>
              </a:spcBef>
              <a:buChar char="-"/>
              <a:tabLst>
                <a:tab pos="469265" algn="l"/>
                <a:tab pos="469900" algn="l"/>
              </a:tabLst>
            </a:pPr>
            <a:r>
              <a:rPr dirty="0" sz="1900" spc="25">
                <a:latin typeface="Arial"/>
                <a:cs typeface="Arial"/>
              </a:rPr>
              <a:t>40</a:t>
            </a:r>
            <a:r>
              <a:rPr dirty="0" sz="1900" spc="-45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chassis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600">
              <a:latin typeface="Times New Roman"/>
              <a:cs typeface="Times New Roman"/>
            </a:endParaRPr>
          </a:p>
          <a:p>
            <a:pPr algn="ctr" marR="1527810">
              <a:lnSpc>
                <a:spcPct val="100000"/>
              </a:lnSpc>
            </a:pPr>
            <a:r>
              <a:rPr dirty="0" sz="1900" spc="-10">
                <a:latin typeface="Arial"/>
                <a:cs typeface="Arial"/>
              </a:rPr>
              <a:t>Cost:</a:t>
            </a:r>
            <a:r>
              <a:rPr dirty="0" sz="1900" spc="-90">
                <a:latin typeface="Arial"/>
                <a:cs typeface="Arial"/>
              </a:rPr>
              <a:t> </a:t>
            </a:r>
            <a:r>
              <a:rPr dirty="0" sz="1900" spc="5">
                <a:latin typeface="Arial"/>
                <a:cs typeface="Arial"/>
              </a:rPr>
              <a:t>$3,984,000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1225" y="532789"/>
            <a:ext cx="3713479" cy="878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835"/>
              <a:t>Special</a:t>
            </a:r>
            <a:r>
              <a:rPr dirty="0" spc="-695"/>
              <a:t> </a:t>
            </a:r>
            <a:r>
              <a:rPr dirty="0" spc="-785"/>
              <a:t>Mentions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01749" y="1936572"/>
            <a:ext cx="7527925" cy="3721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9095" indent="-366395">
              <a:lnSpc>
                <a:spcPts val="2740"/>
              </a:lnSpc>
              <a:spcBef>
                <a:spcPts val="100"/>
              </a:spcBef>
              <a:buSzPct val="75000"/>
              <a:buChar char="●"/>
              <a:tabLst>
                <a:tab pos="379095" algn="l"/>
                <a:tab pos="379730" algn="l"/>
              </a:tabLst>
            </a:pPr>
            <a:r>
              <a:rPr dirty="0" sz="2400" spc="15">
                <a:latin typeface="Arial"/>
                <a:cs typeface="Arial"/>
              </a:rPr>
              <a:t>Chris </a:t>
            </a:r>
            <a:r>
              <a:rPr dirty="0" sz="2400" spc="80">
                <a:latin typeface="Arial"/>
                <a:cs typeface="Arial"/>
              </a:rPr>
              <a:t>Desterheft </a:t>
            </a:r>
            <a:r>
              <a:rPr dirty="0" sz="2400" spc="-30">
                <a:latin typeface="Arial"/>
                <a:cs typeface="Arial"/>
              </a:rPr>
              <a:t>-</a:t>
            </a:r>
            <a:r>
              <a:rPr dirty="0" sz="2400" spc="-250">
                <a:latin typeface="Arial"/>
                <a:cs typeface="Arial"/>
              </a:rPr>
              <a:t> </a:t>
            </a:r>
            <a:r>
              <a:rPr dirty="0" sz="2400" spc="-45">
                <a:latin typeface="Arial"/>
                <a:cs typeface="Arial"/>
              </a:rPr>
              <a:t>Pac-Van</a:t>
            </a:r>
            <a:endParaRPr sz="2400">
              <a:latin typeface="Arial"/>
              <a:cs typeface="Arial"/>
            </a:endParaRPr>
          </a:p>
          <a:p>
            <a:pPr marL="379095" indent="-366395">
              <a:lnSpc>
                <a:spcPts val="2615"/>
              </a:lnSpc>
              <a:buSzPct val="75000"/>
              <a:buChar char="●"/>
              <a:tabLst>
                <a:tab pos="379095" algn="l"/>
                <a:tab pos="379730" algn="l"/>
              </a:tabLst>
            </a:pPr>
            <a:r>
              <a:rPr dirty="0" sz="2400" spc="50">
                <a:latin typeface="Arial"/>
                <a:cs typeface="Arial"/>
              </a:rPr>
              <a:t>Dan </a:t>
            </a:r>
            <a:r>
              <a:rPr dirty="0" sz="2400" spc="25">
                <a:latin typeface="Arial"/>
                <a:cs typeface="Arial"/>
              </a:rPr>
              <a:t>Block </a:t>
            </a:r>
            <a:r>
              <a:rPr dirty="0" sz="2400" spc="-30">
                <a:latin typeface="Arial"/>
                <a:cs typeface="Arial"/>
              </a:rPr>
              <a:t>- </a:t>
            </a:r>
            <a:r>
              <a:rPr dirty="0" sz="2400" spc="55">
                <a:latin typeface="Arial"/>
                <a:cs typeface="Arial"/>
              </a:rPr>
              <a:t>Dynamic </a:t>
            </a:r>
            <a:r>
              <a:rPr dirty="0" sz="2400" spc="25">
                <a:latin typeface="Arial"/>
                <a:cs typeface="Arial"/>
              </a:rPr>
              <a:t>Design </a:t>
            </a:r>
            <a:r>
              <a:rPr dirty="0" sz="2400" spc="55">
                <a:latin typeface="Arial"/>
                <a:cs typeface="Arial"/>
              </a:rPr>
              <a:t>Group,</a:t>
            </a:r>
            <a:r>
              <a:rPr dirty="0" sz="2400" spc="-434">
                <a:latin typeface="Arial"/>
                <a:cs typeface="Arial"/>
              </a:rPr>
              <a:t> </a:t>
            </a:r>
            <a:r>
              <a:rPr dirty="0" sz="2400" spc="20">
                <a:latin typeface="Arial"/>
                <a:cs typeface="Arial"/>
              </a:rPr>
              <a:t>Inc</a:t>
            </a:r>
            <a:endParaRPr sz="2400">
              <a:latin typeface="Arial"/>
              <a:cs typeface="Arial"/>
            </a:endParaRPr>
          </a:p>
          <a:p>
            <a:pPr marL="379095" indent="-366395">
              <a:lnSpc>
                <a:spcPts val="2625"/>
              </a:lnSpc>
              <a:buSzPct val="75000"/>
              <a:buChar char="●"/>
              <a:tabLst>
                <a:tab pos="379095" algn="l"/>
                <a:tab pos="379730" algn="l"/>
              </a:tabLst>
            </a:pPr>
            <a:r>
              <a:rPr dirty="0" sz="2400" spc="45">
                <a:latin typeface="Arial"/>
                <a:cs typeface="Arial"/>
              </a:rPr>
              <a:t>David </a:t>
            </a:r>
            <a:r>
              <a:rPr dirty="0" sz="2400" spc="55">
                <a:latin typeface="Arial"/>
                <a:cs typeface="Arial"/>
              </a:rPr>
              <a:t>Nelson </a:t>
            </a:r>
            <a:r>
              <a:rPr dirty="0" sz="2400" spc="-30">
                <a:latin typeface="Arial"/>
                <a:cs typeface="Arial"/>
              </a:rPr>
              <a:t>- </a:t>
            </a:r>
            <a:r>
              <a:rPr dirty="0" sz="2400" spc="55">
                <a:latin typeface="Arial"/>
                <a:cs typeface="Arial"/>
              </a:rPr>
              <a:t>Michigan </a:t>
            </a:r>
            <a:r>
              <a:rPr dirty="0" sz="2400" spc="30">
                <a:latin typeface="Arial"/>
                <a:cs typeface="Arial"/>
              </a:rPr>
              <a:t>Technological</a:t>
            </a:r>
            <a:r>
              <a:rPr dirty="0" sz="2400" spc="-380">
                <a:latin typeface="Arial"/>
                <a:cs typeface="Arial"/>
              </a:rPr>
              <a:t> </a:t>
            </a:r>
            <a:r>
              <a:rPr dirty="0" sz="2400" spc="55">
                <a:latin typeface="Arial"/>
                <a:cs typeface="Arial"/>
              </a:rPr>
              <a:t>University</a:t>
            </a:r>
            <a:endParaRPr sz="2400">
              <a:latin typeface="Arial"/>
              <a:cs typeface="Arial"/>
            </a:endParaRPr>
          </a:p>
          <a:p>
            <a:pPr marL="379095" indent="-366395">
              <a:lnSpc>
                <a:spcPts val="2625"/>
              </a:lnSpc>
              <a:buSzPct val="75000"/>
              <a:buChar char="●"/>
              <a:tabLst>
                <a:tab pos="379095" algn="l"/>
                <a:tab pos="379730" algn="l"/>
              </a:tabLst>
            </a:pPr>
            <a:r>
              <a:rPr dirty="0" sz="2400" spc="-130">
                <a:latin typeface="Arial"/>
                <a:cs typeface="Arial"/>
              </a:rPr>
              <a:t>Jake </a:t>
            </a:r>
            <a:r>
              <a:rPr dirty="0" sz="2400" spc="70">
                <a:latin typeface="Arial"/>
                <a:cs typeface="Arial"/>
              </a:rPr>
              <a:t>Hiller </a:t>
            </a:r>
            <a:r>
              <a:rPr dirty="0" sz="2400" spc="-30">
                <a:latin typeface="Arial"/>
                <a:cs typeface="Arial"/>
              </a:rPr>
              <a:t>- </a:t>
            </a:r>
            <a:r>
              <a:rPr dirty="0" sz="2400" spc="55">
                <a:latin typeface="Arial"/>
                <a:cs typeface="Arial"/>
              </a:rPr>
              <a:t>Michigan </a:t>
            </a:r>
            <a:r>
              <a:rPr dirty="0" sz="2400" spc="30">
                <a:latin typeface="Arial"/>
                <a:cs typeface="Arial"/>
              </a:rPr>
              <a:t>Technological</a:t>
            </a:r>
            <a:r>
              <a:rPr dirty="0" sz="2400" spc="-215">
                <a:latin typeface="Arial"/>
                <a:cs typeface="Arial"/>
              </a:rPr>
              <a:t> </a:t>
            </a:r>
            <a:r>
              <a:rPr dirty="0" sz="2400" spc="55">
                <a:latin typeface="Arial"/>
                <a:cs typeface="Arial"/>
              </a:rPr>
              <a:t>University</a:t>
            </a:r>
            <a:endParaRPr sz="2400">
              <a:latin typeface="Arial"/>
              <a:cs typeface="Arial"/>
            </a:endParaRPr>
          </a:p>
          <a:p>
            <a:pPr marL="379095" indent="-366395">
              <a:lnSpc>
                <a:spcPts val="2625"/>
              </a:lnSpc>
              <a:buSzPct val="75000"/>
              <a:buChar char="●"/>
              <a:tabLst>
                <a:tab pos="379095" algn="l"/>
                <a:tab pos="379730" algn="l"/>
              </a:tabLst>
            </a:pPr>
            <a:r>
              <a:rPr dirty="0" sz="2400" spc="-80">
                <a:latin typeface="Arial"/>
                <a:cs typeface="Arial"/>
              </a:rPr>
              <a:t>Jason </a:t>
            </a:r>
            <a:r>
              <a:rPr dirty="0" sz="2400" spc="50">
                <a:latin typeface="Arial"/>
                <a:cs typeface="Arial"/>
              </a:rPr>
              <a:t>Campbell </a:t>
            </a:r>
            <a:r>
              <a:rPr dirty="0" sz="2400" spc="-30">
                <a:latin typeface="Arial"/>
                <a:cs typeface="Arial"/>
              </a:rPr>
              <a:t>- </a:t>
            </a:r>
            <a:r>
              <a:rPr dirty="0" sz="2400" spc="55">
                <a:latin typeface="Arial"/>
                <a:cs typeface="Arial"/>
              </a:rPr>
              <a:t>Dynamic </a:t>
            </a:r>
            <a:r>
              <a:rPr dirty="0" sz="2400" spc="25">
                <a:latin typeface="Arial"/>
                <a:cs typeface="Arial"/>
              </a:rPr>
              <a:t>Design </a:t>
            </a:r>
            <a:r>
              <a:rPr dirty="0" sz="2400" spc="55">
                <a:latin typeface="Arial"/>
                <a:cs typeface="Arial"/>
              </a:rPr>
              <a:t>Group,</a:t>
            </a:r>
            <a:r>
              <a:rPr dirty="0" sz="2400" spc="-320">
                <a:latin typeface="Arial"/>
                <a:cs typeface="Arial"/>
              </a:rPr>
              <a:t> </a:t>
            </a:r>
            <a:r>
              <a:rPr dirty="0" sz="2400" spc="20">
                <a:latin typeface="Arial"/>
                <a:cs typeface="Arial"/>
              </a:rPr>
              <a:t>Inc</a:t>
            </a:r>
            <a:endParaRPr sz="2400">
              <a:latin typeface="Arial"/>
              <a:cs typeface="Arial"/>
            </a:endParaRPr>
          </a:p>
          <a:p>
            <a:pPr marL="379095" indent="-366395">
              <a:lnSpc>
                <a:spcPts val="2625"/>
              </a:lnSpc>
              <a:buSzPct val="75000"/>
              <a:buChar char="●"/>
              <a:tabLst>
                <a:tab pos="379095" algn="l"/>
                <a:tab pos="379730" algn="l"/>
              </a:tabLst>
            </a:pPr>
            <a:r>
              <a:rPr dirty="0" sz="2400" spc="-95">
                <a:latin typeface="Arial"/>
                <a:cs typeface="Arial"/>
              </a:rPr>
              <a:t>Josh </a:t>
            </a:r>
            <a:r>
              <a:rPr dirty="0" sz="2400" spc="50">
                <a:latin typeface="Arial"/>
                <a:cs typeface="Arial"/>
              </a:rPr>
              <a:t>Kwiatkowski </a:t>
            </a:r>
            <a:r>
              <a:rPr dirty="0" sz="2400" spc="-30">
                <a:latin typeface="Arial"/>
                <a:cs typeface="Arial"/>
              </a:rPr>
              <a:t>- </a:t>
            </a:r>
            <a:r>
              <a:rPr dirty="0" sz="2400" spc="35">
                <a:latin typeface="Arial"/>
                <a:cs typeface="Arial"/>
              </a:rPr>
              <a:t>Fairchild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80">
                <a:latin typeface="Arial"/>
                <a:cs typeface="Arial"/>
              </a:rPr>
              <a:t>Equipment</a:t>
            </a:r>
            <a:endParaRPr sz="2400">
              <a:latin typeface="Arial"/>
              <a:cs typeface="Arial"/>
            </a:endParaRPr>
          </a:p>
          <a:p>
            <a:pPr marL="379095" indent="-366395">
              <a:lnSpc>
                <a:spcPts val="2625"/>
              </a:lnSpc>
              <a:buSzPct val="75000"/>
              <a:buChar char="●"/>
              <a:tabLst>
                <a:tab pos="379095" algn="l"/>
                <a:tab pos="379730" algn="l"/>
              </a:tabLst>
            </a:pPr>
            <a:r>
              <a:rPr dirty="0" sz="2400" spc="10">
                <a:latin typeface="Arial"/>
                <a:cs typeface="Arial"/>
              </a:rPr>
              <a:t>Kris </a:t>
            </a:r>
            <a:r>
              <a:rPr dirty="0" sz="2400" spc="90">
                <a:latin typeface="Arial"/>
                <a:cs typeface="Arial"/>
              </a:rPr>
              <a:t>Mattila </a:t>
            </a:r>
            <a:r>
              <a:rPr dirty="0" sz="2400" spc="-30">
                <a:latin typeface="Arial"/>
                <a:cs typeface="Arial"/>
              </a:rPr>
              <a:t>- </a:t>
            </a:r>
            <a:r>
              <a:rPr dirty="0" sz="2400" spc="55">
                <a:latin typeface="Arial"/>
                <a:cs typeface="Arial"/>
              </a:rPr>
              <a:t>Michigan </a:t>
            </a:r>
            <a:r>
              <a:rPr dirty="0" sz="2400" spc="30">
                <a:latin typeface="Arial"/>
                <a:cs typeface="Arial"/>
              </a:rPr>
              <a:t>Technological</a:t>
            </a:r>
            <a:r>
              <a:rPr dirty="0" sz="2400" spc="-370">
                <a:latin typeface="Arial"/>
                <a:cs typeface="Arial"/>
              </a:rPr>
              <a:t> </a:t>
            </a:r>
            <a:r>
              <a:rPr dirty="0" sz="2400" spc="55">
                <a:latin typeface="Arial"/>
                <a:cs typeface="Arial"/>
              </a:rPr>
              <a:t>University</a:t>
            </a:r>
            <a:endParaRPr sz="2400">
              <a:latin typeface="Arial"/>
              <a:cs typeface="Arial"/>
            </a:endParaRPr>
          </a:p>
          <a:p>
            <a:pPr marL="379095" indent="-366395">
              <a:lnSpc>
                <a:spcPts val="2625"/>
              </a:lnSpc>
              <a:buSzPct val="75000"/>
              <a:buChar char="●"/>
              <a:tabLst>
                <a:tab pos="379095" algn="l"/>
                <a:tab pos="379730" algn="l"/>
              </a:tabLst>
            </a:pPr>
            <a:r>
              <a:rPr dirty="0" sz="2400" spc="70">
                <a:latin typeface="Arial"/>
                <a:cs typeface="Arial"/>
              </a:rPr>
              <a:t>Mike </a:t>
            </a:r>
            <a:r>
              <a:rPr dirty="0" sz="2400" spc="20">
                <a:latin typeface="Arial"/>
                <a:cs typeface="Arial"/>
              </a:rPr>
              <a:t>Logan </a:t>
            </a:r>
            <a:r>
              <a:rPr dirty="0" sz="2400" spc="-30">
                <a:latin typeface="Arial"/>
                <a:cs typeface="Arial"/>
              </a:rPr>
              <a:t>- </a:t>
            </a:r>
            <a:r>
              <a:rPr dirty="0" sz="2400" spc="-20">
                <a:latin typeface="Arial"/>
                <a:cs typeface="Arial"/>
              </a:rPr>
              <a:t>Escanaba </a:t>
            </a:r>
            <a:r>
              <a:rPr dirty="0" sz="2400" spc="85">
                <a:latin typeface="Arial"/>
                <a:cs typeface="Arial"/>
              </a:rPr>
              <a:t>and </a:t>
            </a:r>
            <a:r>
              <a:rPr dirty="0" sz="2400" spc="-10">
                <a:latin typeface="Arial"/>
                <a:cs typeface="Arial"/>
              </a:rPr>
              <a:t>Lake </a:t>
            </a:r>
            <a:r>
              <a:rPr dirty="0" sz="2400" spc="60">
                <a:latin typeface="Arial"/>
                <a:cs typeface="Arial"/>
              </a:rPr>
              <a:t>Superior</a:t>
            </a:r>
            <a:r>
              <a:rPr dirty="0" sz="2400" spc="-440">
                <a:latin typeface="Arial"/>
                <a:cs typeface="Arial"/>
              </a:rPr>
              <a:t> </a:t>
            </a:r>
            <a:r>
              <a:rPr dirty="0" sz="2400" spc="35">
                <a:latin typeface="Arial"/>
                <a:cs typeface="Arial"/>
              </a:rPr>
              <a:t>Railroad</a:t>
            </a:r>
            <a:endParaRPr sz="2400">
              <a:latin typeface="Arial"/>
              <a:cs typeface="Arial"/>
            </a:endParaRPr>
          </a:p>
          <a:p>
            <a:pPr marL="379095" indent="-366395">
              <a:lnSpc>
                <a:spcPts val="2625"/>
              </a:lnSpc>
              <a:buSzPct val="75000"/>
              <a:buChar char="●"/>
              <a:tabLst>
                <a:tab pos="379095" algn="l"/>
                <a:tab pos="379730" algn="l"/>
              </a:tabLst>
            </a:pPr>
            <a:r>
              <a:rPr dirty="0" sz="2400" spc="-40">
                <a:latin typeface="Arial"/>
                <a:cs typeface="Arial"/>
              </a:rPr>
              <a:t>Pasi </a:t>
            </a:r>
            <a:r>
              <a:rPr dirty="0" sz="2400" spc="35">
                <a:latin typeface="Arial"/>
                <a:cs typeface="Arial"/>
              </a:rPr>
              <a:t>Lautala </a:t>
            </a:r>
            <a:r>
              <a:rPr dirty="0" sz="2400" spc="-30">
                <a:latin typeface="Arial"/>
                <a:cs typeface="Arial"/>
              </a:rPr>
              <a:t>- </a:t>
            </a:r>
            <a:r>
              <a:rPr dirty="0" sz="2400" spc="55">
                <a:latin typeface="Arial"/>
                <a:cs typeface="Arial"/>
              </a:rPr>
              <a:t>Michigan </a:t>
            </a:r>
            <a:r>
              <a:rPr dirty="0" sz="2400" spc="30">
                <a:latin typeface="Arial"/>
                <a:cs typeface="Arial"/>
              </a:rPr>
              <a:t>Technological</a:t>
            </a:r>
            <a:r>
              <a:rPr dirty="0" sz="2400" spc="-260">
                <a:latin typeface="Arial"/>
                <a:cs typeface="Arial"/>
              </a:rPr>
              <a:t> </a:t>
            </a:r>
            <a:r>
              <a:rPr dirty="0" sz="2400" spc="55">
                <a:latin typeface="Arial"/>
                <a:cs typeface="Arial"/>
              </a:rPr>
              <a:t>University</a:t>
            </a:r>
            <a:endParaRPr sz="2400">
              <a:latin typeface="Arial"/>
              <a:cs typeface="Arial"/>
            </a:endParaRPr>
          </a:p>
          <a:p>
            <a:pPr marL="379095" indent="-366395">
              <a:lnSpc>
                <a:spcPts val="2625"/>
              </a:lnSpc>
              <a:buSzPct val="75000"/>
              <a:buChar char="●"/>
              <a:tabLst>
                <a:tab pos="379095" algn="l"/>
                <a:tab pos="379730" algn="l"/>
              </a:tabLst>
            </a:pPr>
            <a:r>
              <a:rPr dirty="0" sz="2400" spc="40">
                <a:latin typeface="Arial"/>
                <a:cs typeface="Arial"/>
              </a:rPr>
              <a:t>Terry Flower </a:t>
            </a:r>
            <a:r>
              <a:rPr dirty="0" sz="2400" spc="-30">
                <a:latin typeface="Arial"/>
                <a:cs typeface="Arial"/>
              </a:rPr>
              <a:t>- </a:t>
            </a:r>
            <a:r>
              <a:rPr dirty="0" sz="2400" spc="5">
                <a:latin typeface="Arial"/>
                <a:cs typeface="Arial"/>
              </a:rPr>
              <a:t>City </a:t>
            </a:r>
            <a:r>
              <a:rPr dirty="0" sz="2400" spc="130">
                <a:latin typeface="Arial"/>
                <a:cs typeface="Arial"/>
              </a:rPr>
              <a:t>of</a:t>
            </a:r>
            <a:r>
              <a:rPr dirty="0" sz="2400" spc="-409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Escanaba </a:t>
            </a:r>
            <a:r>
              <a:rPr dirty="0" sz="2400" spc="35">
                <a:latin typeface="Arial"/>
                <a:cs typeface="Arial"/>
              </a:rPr>
              <a:t>Engineering </a:t>
            </a:r>
            <a:r>
              <a:rPr dirty="0" sz="2400" spc="90">
                <a:latin typeface="Arial"/>
                <a:cs typeface="Arial"/>
              </a:rPr>
              <a:t>Oﬃce</a:t>
            </a:r>
            <a:endParaRPr sz="2400">
              <a:latin typeface="Arial"/>
              <a:cs typeface="Arial"/>
            </a:endParaRPr>
          </a:p>
          <a:p>
            <a:pPr marL="379095" indent="-366395">
              <a:lnSpc>
                <a:spcPts val="2750"/>
              </a:lnSpc>
              <a:buSzPct val="75000"/>
              <a:buChar char="●"/>
              <a:tabLst>
                <a:tab pos="379095" algn="l"/>
                <a:tab pos="379730" algn="l"/>
              </a:tabLst>
            </a:pPr>
            <a:r>
              <a:rPr dirty="0" sz="2400" spc="10">
                <a:latin typeface="Arial"/>
                <a:cs typeface="Arial"/>
              </a:rPr>
              <a:t>Trey </a:t>
            </a:r>
            <a:r>
              <a:rPr dirty="0" sz="2400" spc="45">
                <a:latin typeface="Arial"/>
                <a:cs typeface="Arial"/>
              </a:rPr>
              <a:t>Rowland </a:t>
            </a:r>
            <a:r>
              <a:rPr dirty="0" sz="2400" spc="-30">
                <a:latin typeface="Arial"/>
                <a:cs typeface="Arial"/>
              </a:rPr>
              <a:t>- </a:t>
            </a:r>
            <a:r>
              <a:rPr dirty="0" sz="2400" spc="55">
                <a:latin typeface="Arial"/>
                <a:cs typeface="Arial"/>
              </a:rPr>
              <a:t>Musco</a:t>
            </a:r>
            <a:r>
              <a:rPr dirty="0" sz="2400" spc="-229">
                <a:latin typeface="Arial"/>
                <a:cs typeface="Arial"/>
              </a:rPr>
              <a:t> </a:t>
            </a:r>
            <a:r>
              <a:rPr dirty="0" sz="2400" spc="50">
                <a:latin typeface="Arial"/>
                <a:cs typeface="Arial"/>
              </a:rPr>
              <a:t>Lighting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20035" y="6419583"/>
            <a:ext cx="16129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0">
                <a:latin typeface="Trebuchet MS"/>
                <a:cs typeface="Trebuchet MS"/>
              </a:rPr>
              <a:t>33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8375" y="6512062"/>
            <a:ext cx="193992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Speaking: Travis</a:t>
            </a:r>
            <a:r>
              <a:rPr dirty="0" sz="1400" spc="-120">
                <a:latin typeface="Arial"/>
                <a:cs typeface="Arial"/>
              </a:rPr>
              <a:t> </a:t>
            </a:r>
            <a:r>
              <a:rPr dirty="0" sz="1400" spc="35">
                <a:latin typeface="Arial"/>
                <a:cs typeface="Arial"/>
              </a:rPr>
              <a:t>Hamel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dirty="0" spc="-735"/>
              <a:t>Questions?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120035" y="6419583"/>
            <a:ext cx="16129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0">
                <a:latin typeface="Trebuchet MS"/>
                <a:cs typeface="Trebuchet MS"/>
              </a:rPr>
              <a:t>34</a:t>
            </a:r>
            <a:endParaRPr sz="1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1225" y="532789"/>
            <a:ext cx="3742690" cy="878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880"/>
              <a:t>Project</a:t>
            </a:r>
            <a:r>
              <a:rPr dirty="0" spc="-675"/>
              <a:t> </a:t>
            </a:r>
            <a:r>
              <a:rPr dirty="0" spc="-925"/>
              <a:t>Overview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01749" y="1731746"/>
            <a:ext cx="6621145" cy="2287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9095" indent="-366395">
              <a:lnSpc>
                <a:spcPct val="100000"/>
              </a:lnSpc>
              <a:spcBef>
                <a:spcPts val="100"/>
              </a:spcBef>
              <a:buSzPct val="75000"/>
              <a:buChar char="●"/>
              <a:tabLst>
                <a:tab pos="379095" algn="l"/>
                <a:tab pos="379730" algn="l"/>
              </a:tabLst>
            </a:pPr>
            <a:r>
              <a:rPr dirty="0" sz="2400" spc="-25">
                <a:latin typeface="Arial"/>
                <a:cs typeface="Arial"/>
              </a:rPr>
              <a:t>Escanaba,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 spc="55">
                <a:latin typeface="Arial"/>
                <a:cs typeface="Arial"/>
              </a:rPr>
              <a:t>Michigan</a:t>
            </a:r>
            <a:endParaRPr sz="2400">
              <a:latin typeface="Arial"/>
              <a:cs typeface="Arial"/>
            </a:endParaRPr>
          </a:p>
          <a:p>
            <a:pPr marL="379095" indent="-366395">
              <a:lnSpc>
                <a:spcPct val="100000"/>
              </a:lnSpc>
              <a:spcBef>
                <a:spcPts val="2045"/>
              </a:spcBef>
              <a:buSzPct val="75000"/>
              <a:buChar char="●"/>
              <a:tabLst>
                <a:tab pos="379095" algn="l"/>
                <a:tab pos="379730" algn="l"/>
              </a:tabLst>
            </a:pPr>
            <a:r>
              <a:rPr dirty="0" sz="2400" spc="-20">
                <a:latin typeface="Arial"/>
                <a:cs typeface="Arial"/>
              </a:rPr>
              <a:t>Escanaba </a:t>
            </a:r>
            <a:r>
              <a:rPr dirty="0" sz="2400" spc="85">
                <a:latin typeface="Arial"/>
                <a:cs typeface="Arial"/>
              </a:rPr>
              <a:t>and </a:t>
            </a:r>
            <a:r>
              <a:rPr dirty="0" sz="2400" spc="-10">
                <a:latin typeface="Arial"/>
                <a:cs typeface="Arial"/>
              </a:rPr>
              <a:t>Lake </a:t>
            </a:r>
            <a:r>
              <a:rPr dirty="0" sz="2400" spc="60">
                <a:latin typeface="Arial"/>
                <a:cs typeface="Arial"/>
              </a:rPr>
              <a:t>Superior </a:t>
            </a:r>
            <a:r>
              <a:rPr dirty="0" sz="2400" spc="35">
                <a:latin typeface="Arial"/>
                <a:cs typeface="Arial"/>
              </a:rPr>
              <a:t>Railroad</a:t>
            </a:r>
            <a:r>
              <a:rPr dirty="0" sz="2400" spc="-355">
                <a:latin typeface="Arial"/>
                <a:cs typeface="Arial"/>
              </a:rPr>
              <a:t> </a:t>
            </a:r>
            <a:r>
              <a:rPr dirty="0" sz="2400" spc="-120">
                <a:latin typeface="Arial"/>
                <a:cs typeface="Arial"/>
              </a:rPr>
              <a:t>(E&amp;LS)</a:t>
            </a:r>
            <a:endParaRPr sz="2400">
              <a:latin typeface="Arial"/>
              <a:cs typeface="Arial"/>
            </a:endParaRPr>
          </a:p>
          <a:p>
            <a:pPr marL="379095" indent="-366395">
              <a:lnSpc>
                <a:spcPct val="100000"/>
              </a:lnSpc>
              <a:spcBef>
                <a:spcPts val="2070"/>
              </a:spcBef>
              <a:buSzPct val="75000"/>
              <a:buChar char="●"/>
              <a:tabLst>
                <a:tab pos="379095" algn="l"/>
                <a:tab pos="379730" algn="l"/>
              </a:tabLst>
            </a:pPr>
            <a:r>
              <a:rPr dirty="0" sz="2400" spc="55">
                <a:latin typeface="Arial"/>
                <a:cs typeface="Arial"/>
              </a:rPr>
              <a:t>Developed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 spc="20">
                <a:latin typeface="Arial"/>
                <a:cs typeface="Arial"/>
              </a:rPr>
              <a:t>Area</a:t>
            </a:r>
            <a:endParaRPr sz="2400">
              <a:latin typeface="Arial"/>
              <a:cs typeface="Arial"/>
            </a:endParaRPr>
          </a:p>
          <a:p>
            <a:pPr lvl="1" marL="836294" indent="-366395">
              <a:lnSpc>
                <a:spcPct val="100000"/>
              </a:lnSpc>
              <a:spcBef>
                <a:spcPts val="225"/>
              </a:spcBef>
              <a:buSzPct val="94736"/>
              <a:buChar char="○"/>
              <a:tabLst>
                <a:tab pos="836294" algn="l"/>
                <a:tab pos="836930" algn="l"/>
              </a:tabLst>
            </a:pPr>
            <a:r>
              <a:rPr dirty="0" sz="1900" spc="10">
                <a:latin typeface="Arial"/>
                <a:cs typeface="Arial"/>
              </a:rPr>
              <a:t>Crane</a:t>
            </a:r>
            <a:r>
              <a:rPr dirty="0" sz="1900" spc="-45">
                <a:latin typeface="Arial"/>
                <a:cs typeface="Arial"/>
              </a:rPr>
              <a:t> </a:t>
            </a:r>
            <a:r>
              <a:rPr dirty="0" sz="1900" spc="65">
                <a:latin typeface="Arial"/>
                <a:cs typeface="Arial"/>
              </a:rPr>
              <a:t>Manufacturing</a:t>
            </a:r>
            <a:endParaRPr sz="1900">
              <a:latin typeface="Arial"/>
              <a:cs typeface="Arial"/>
            </a:endParaRPr>
          </a:p>
          <a:p>
            <a:pPr lvl="1" marL="836294" indent="-366395">
              <a:lnSpc>
                <a:spcPct val="100000"/>
              </a:lnSpc>
              <a:spcBef>
                <a:spcPts val="270"/>
              </a:spcBef>
              <a:buSzPct val="94736"/>
              <a:buChar char="○"/>
              <a:tabLst>
                <a:tab pos="836294" algn="l"/>
                <a:tab pos="836930" algn="l"/>
              </a:tabLst>
            </a:pPr>
            <a:r>
              <a:rPr dirty="0" sz="1900" spc="50">
                <a:latin typeface="Arial"/>
                <a:cs typeface="Arial"/>
              </a:rPr>
              <a:t>Nearby</a:t>
            </a:r>
            <a:r>
              <a:rPr dirty="0" sz="1900" spc="-4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Businesses</a:t>
            </a:r>
            <a:endParaRPr sz="19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49811" y="1773576"/>
            <a:ext cx="3594262" cy="33367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1175004" y="6428003"/>
            <a:ext cx="118745" cy="215265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 sz="1300" spc="-150">
                <a:latin typeface="Trebuchet MS"/>
                <a:cs typeface="Trebuchet MS"/>
              </a:rPr>
              <a:t>2</a:t>
            </a:fld>
            <a:endParaRPr sz="13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8375" y="6499822"/>
            <a:ext cx="2014220" cy="26797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1400">
                <a:latin typeface="Arial"/>
                <a:cs typeface="Arial"/>
              </a:rPr>
              <a:t>Speaking: </a:t>
            </a:r>
            <a:r>
              <a:rPr dirty="0" sz="1400" spc="-75">
                <a:latin typeface="Arial"/>
                <a:cs typeface="Arial"/>
              </a:rPr>
              <a:t>Jake</a:t>
            </a:r>
            <a:r>
              <a:rPr dirty="0" sz="1400" spc="-135">
                <a:latin typeface="Arial"/>
                <a:cs typeface="Arial"/>
              </a:rPr>
              <a:t> </a:t>
            </a:r>
            <a:r>
              <a:rPr dirty="0" sz="1400" spc="40">
                <a:latin typeface="Arial"/>
                <a:cs typeface="Arial"/>
              </a:rPr>
              <a:t>Dedering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1225" y="532789"/>
            <a:ext cx="4176395" cy="878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915"/>
              <a:t>Current </a:t>
            </a:r>
            <a:r>
              <a:rPr dirty="0" spc="-745"/>
              <a:t>Site</a:t>
            </a:r>
            <a:r>
              <a:rPr dirty="0" spc="-1175"/>
              <a:t> </a:t>
            </a:r>
            <a:r>
              <a:rPr dirty="0" spc="-930"/>
              <a:t>Layout</a:t>
            </a:r>
          </a:p>
        </p:txBody>
      </p:sp>
      <p:sp>
        <p:nvSpPr>
          <p:cNvPr id="3" name="object 3"/>
          <p:cNvSpPr/>
          <p:nvPr/>
        </p:nvSpPr>
        <p:spPr>
          <a:xfrm>
            <a:off x="7209310" y="860875"/>
            <a:ext cx="4554189" cy="49074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238075" y="860874"/>
            <a:ext cx="4525645" cy="4908550"/>
          </a:xfrm>
          <a:custGeom>
            <a:avLst/>
            <a:gdLst/>
            <a:ahLst/>
            <a:cxnLst/>
            <a:rect l="l" t="t" r="r" b="b"/>
            <a:pathLst>
              <a:path w="4525645" h="4908550">
                <a:moveTo>
                  <a:pt x="0" y="0"/>
                </a:moveTo>
                <a:lnTo>
                  <a:pt x="4525499" y="0"/>
                </a:lnTo>
                <a:lnTo>
                  <a:pt x="4525499" y="4907999"/>
                </a:lnTo>
                <a:lnTo>
                  <a:pt x="0" y="4907999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738800" y="1690825"/>
            <a:ext cx="3676649" cy="45148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511849" y="2610999"/>
            <a:ext cx="264795" cy="462915"/>
          </a:xfrm>
          <a:custGeom>
            <a:avLst/>
            <a:gdLst/>
            <a:ahLst/>
            <a:cxnLst/>
            <a:rect l="l" t="t" r="r" b="b"/>
            <a:pathLst>
              <a:path w="264794" h="462914">
                <a:moveTo>
                  <a:pt x="0" y="0"/>
                </a:moveTo>
                <a:lnTo>
                  <a:pt x="264299" y="0"/>
                </a:lnTo>
                <a:lnTo>
                  <a:pt x="264299" y="462599"/>
                </a:lnTo>
                <a:lnTo>
                  <a:pt x="0" y="462599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644025" y="860874"/>
            <a:ext cx="6857365" cy="1750695"/>
          </a:xfrm>
          <a:custGeom>
            <a:avLst/>
            <a:gdLst/>
            <a:ahLst/>
            <a:cxnLst/>
            <a:rect l="l" t="t" r="r" b="b"/>
            <a:pathLst>
              <a:path w="6857365" h="1750695">
                <a:moveTo>
                  <a:pt x="0" y="1750199"/>
                </a:moveTo>
                <a:lnTo>
                  <a:pt x="6856799" y="0"/>
                </a:lnTo>
              </a:path>
            </a:pathLst>
          </a:custGeom>
          <a:ln w="38099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644000" y="3073599"/>
            <a:ext cx="6857365" cy="2695575"/>
          </a:xfrm>
          <a:custGeom>
            <a:avLst/>
            <a:gdLst/>
            <a:ahLst/>
            <a:cxnLst/>
            <a:rect l="l" t="t" r="r" b="b"/>
            <a:pathLst>
              <a:path w="6857365" h="2695575">
                <a:moveTo>
                  <a:pt x="0" y="0"/>
                </a:moveTo>
                <a:lnTo>
                  <a:pt x="6856799" y="2695199"/>
                </a:lnTo>
              </a:path>
            </a:pathLst>
          </a:custGeom>
          <a:ln w="38099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1175004" y="6428003"/>
            <a:ext cx="118745" cy="215265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 sz="1300" spc="-150">
                <a:latin typeface="Trebuchet MS"/>
                <a:cs typeface="Trebuchet MS"/>
              </a:rPr>
              <a:t>2</a:t>
            </a:fld>
            <a:endParaRPr sz="13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8375" y="6499822"/>
            <a:ext cx="2014220" cy="26797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1400">
                <a:latin typeface="Arial"/>
                <a:cs typeface="Arial"/>
              </a:rPr>
              <a:t>Speaking: </a:t>
            </a:r>
            <a:r>
              <a:rPr dirty="0" sz="1400" spc="-75">
                <a:latin typeface="Arial"/>
                <a:cs typeface="Arial"/>
              </a:rPr>
              <a:t>Jake</a:t>
            </a:r>
            <a:r>
              <a:rPr dirty="0" sz="1400" spc="-135">
                <a:latin typeface="Arial"/>
                <a:cs typeface="Arial"/>
              </a:rPr>
              <a:t> </a:t>
            </a:r>
            <a:r>
              <a:rPr dirty="0" sz="1400" spc="40">
                <a:latin typeface="Arial"/>
                <a:cs typeface="Arial"/>
              </a:rPr>
              <a:t>Dedering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1225" y="532789"/>
            <a:ext cx="4934585" cy="878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815"/>
              <a:t>Proposed </a:t>
            </a:r>
            <a:r>
              <a:rPr dirty="0" spc="-1010"/>
              <a:t>Track</a:t>
            </a:r>
            <a:r>
              <a:rPr dirty="0" spc="-525"/>
              <a:t> </a:t>
            </a:r>
            <a:r>
              <a:rPr dirty="0" spc="-930"/>
              <a:t>Layout</a:t>
            </a:r>
          </a:p>
        </p:txBody>
      </p:sp>
      <p:sp>
        <p:nvSpPr>
          <p:cNvPr id="3" name="object 3"/>
          <p:cNvSpPr/>
          <p:nvPr/>
        </p:nvSpPr>
        <p:spPr>
          <a:xfrm>
            <a:off x="672950" y="1448525"/>
            <a:ext cx="7372349" cy="5105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68187" y="1443762"/>
            <a:ext cx="7381875" cy="5114925"/>
          </a:xfrm>
          <a:custGeom>
            <a:avLst/>
            <a:gdLst/>
            <a:ahLst/>
            <a:cxnLst/>
            <a:rect l="l" t="t" r="r" b="b"/>
            <a:pathLst>
              <a:path w="7381875" h="5114925">
                <a:moveTo>
                  <a:pt x="0" y="0"/>
                </a:moveTo>
                <a:lnTo>
                  <a:pt x="7381874" y="0"/>
                </a:lnTo>
                <a:lnTo>
                  <a:pt x="7381874" y="5114924"/>
                </a:lnTo>
                <a:lnTo>
                  <a:pt x="0" y="5114924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433724" y="1468300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433724" y="1468300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433724" y="1835574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433724" y="1835574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433724" y="2202850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433724" y="2202850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433724" y="2570124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solidFill>
            <a:srgbClr val="F104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433724" y="2570124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432424" y="4549275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432424" y="4549275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441525" y="1871724"/>
            <a:ext cx="357505" cy="145415"/>
          </a:xfrm>
          <a:custGeom>
            <a:avLst/>
            <a:gdLst/>
            <a:ahLst/>
            <a:cxnLst/>
            <a:rect l="l" t="t" r="r" b="b"/>
            <a:pathLst>
              <a:path w="357504" h="145414">
                <a:moveTo>
                  <a:pt x="0" y="145199"/>
                </a:moveTo>
                <a:lnTo>
                  <a:pt x="357299" y="0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432424" y="1838225"/>
            <a:ext cx="247650" cy="88265"/>
          </a:xfrm>
          <a:custGeom>
            <a:avLst/>
            <a:gdLst/>
            <a:ahLst/>
            <a:cxnLst/>
            <a:rect l="l" t="t" r="r" b="b"/>
            <a:pathLst>
              <a:path w="247650" h="88264">
                <a:moveTo>
                  <a:pt x="0" y="88199"/>
                </a:moveTo>
                <a:lnTo>
                  <a:pt x="247199" y="0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565425" y="1946874"/>
            <a:ext cx="244475" cy="108585"/>
          </a:xfrm>
          <a:custGeom>
            <a:avLst/>
            <a:gdLst/>
            <a:ahLst/>
            <a:cxnLst/>
            <a:rect l="l" t="t" r="r" b="b"/>
            <a:pathLst>
              <a:path w="244475" h="108585">
                <a:moveTo>
                  <a:pt x="0" y="107999"/>
                </a:moveTo>
                <a:lnTo>
                  <a:pt x="244199" y="0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433724" y="4916549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433724" y="4916549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8432424" y="2985074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99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9079625" y="1290538"/>
            <a:ext cx="2679065" cy="415925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 marR="5080">
              <a:lnSpc>
                <a:spcPct val="136100"/>
              </a:lnSpc>
              <a:spcBef>
                <a:spcPts val="195"/>
              </a:spcBef>
            </a:pPr>
            <a:r>
              <a:rPr dirty="0" sz="1800" spc="40">
                <a:latin typeface="Arial"/>
                <a:cs typeface="Arial"/>
              </a:rPr>
              <a:t>Proposed </a:t>
            </a:r>
            <a:r>
              <a:rPr dirty="0" sz="1800">
                <a:latin typeface="Arial"/>
                <a:cs typeface="Arial"/>
              </a:rPr>
              <a:t>Track  </a:t>
            </a:r>
            <a:r>
              <a:rPr dirty="0" sz="1800" spc="40">
                <a:latin typeface="Arial"/>
                <a:cs typeface="Arial"/>
              </a:rPr>
              <a:t>Proposed </a:t>
            </a:r>
            <a:r>
              <a:rPr dirty="0" sz="1800" spc="30">
                <a:latin typeface="Arial"/>
                <a:cs typeface="Arial"/>
              </a:rPr>
              <a:t>Land</a:t>
            </a:r>
            <a:r>
              <a:rPr dirty="0" sz="1800" spc="-165">
                <a:latin typeface="Arial"/>
                <a:cs typeface="Arial"/>
              </a:rPr>
              <a:t> </a:t>
            </a:r>
            <a:r>
              <a:rPr dirty="0" sz="1800" spc="10">
                <a:latin typeface="Arial"/>
                <a:cs typeface="Arial"/>
              </a:rPr>
              <a:t>Purchase  </a:t>
            </a:r>
            <a:r>
              <a:rPr dirty="0" sz="1800" spc="40">
                <a:latin typeface="Arial"/>
                <a:cs typeface="Arial"/>
              </a:rPr>
              <a:t>Proposed </a:t>
            </a:r>
            <a:r>
              <a:rPr dirty="0" sz="1800" spc="10">
                <a:latin typeface="Arial"/>
                <a:cs typeface="Arial"/>
              </a:rPr>
              <a:t>Curve </a:t>
            </a:r>
            <a:r>
              <a:rPr dirty="0" sz="1800" spc="75">
                <a:latin typeface="Arial"/>
                <a:cs typeface="Arial"/>
              </a:rPr>
              <a:t>in </a:t>
            </a:r>
            <a:r>
              <a:rPr dirty="0" sz="1800">
                <a:latin typeface="Arial"/>
                <a:cs typeface="Arial"/>
              </a:rPr>
              <a:t>Track  </a:t>
            </a:r>
            <a:r>
              <a:rPr dirty="0" sz="1800" spc="40">
                <a:latin typeface="Arial"/>
                <a:cs typeface="Arial"/>
              </a:rPr>
              <a:t>Proposed </a:t>
            </a:r>
            <a:r>
              <a:rPr dirty="0" sz="1800" spc="90">
                <a:latin typeface="Arial"/>
                <a:cs typeface="Arial"/>
              </a:rPr>
              <a:t>#8</a:t>
            </a:r>
            <a:r>
              <a:rPr dirty="0" sz="1800" spc="-135">
                <a:latin typeface="Arial"/>
                <a:cs typeface="Arial"/>
              </a:rPr>
              <a:t> </a:t>
            </a:r>
            <a:r>
              <a:rPr dirty="0" sz="1800" spc="75">
                <a:latin typeface="Arial"/>
                <a:cs typeface="Arial"/>
              </a:rPr>
              <a:t>Turnout</a:t>
            </a:r>
            <a:endParaRPr sz="1800">
              <a:latin typeface="Arial"/>
              <a:cs typeface="Arial"/>
            </a:endParaRPr>
          </a:p>
          <a:p>
            <a:pPr marL="26034" marR="648335">
              <a:lnSpc>
                <a:spcPct val="100699"/>
              </a:lnSpc>
              <a:spcBef>
                <a:spcPts val="765"/>
              </a:spcBef>
            </a:pPr>
            <a:r>
              <a:rPr dirty="0" sz="1800" spc="40">
                <a:latin typeface="Arial"/>
                <a:cs typeface="Arial"/>
              </a:rPr>
              <a:t>Proposed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5">
                <a:latin typeface="Arial"/>
                <a:cs typeface="Arial"/>
              </a:rPr>
              <a:t>Crossing  </a:t>
            </a:r>
            <a:r>
              <a:rPr dirty="0" sz="1800" spc="35">
                <a:latin typeface="Arial"/>
                <a:cs typeface="Arial"/>
              </a:rPr>
              <a:t>Location</a:t>
            </a:r>
            <a:endParaRPr sz="1800">
              <a:latin typeface="Arial"/>
              <a:cs typeface="Arial"/>
            </a:endParaRPr>
          </a:p>
          <a:p>
            <a:pPr marL="12700" marR="718820">
              <a:lnSpc>
                <a:spcPct val="100699"/>
              </a:lnSpc>
              <a:spcBef>
                <a:spcPts val="690"/>
              </a:spcBef>
            </a:pPr>
            <a:r>
              <a:rPr dirty="0" sz="1800" spc="35">
                <a:latin typeface="Arial"/>
                <a:cs typeface="Arial"/>
              </a:rPr>
              <a:t>Estimated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10">
                <a:latin typeface="Arial"/>
                <a:cs typeface="Arial"/>
              </a:rPr>
              <a:t>Existing  </a:t>
            </a:r>
            <a:r>
              <a:rPr dirty="0" sz="1800" spc="55">
                <a:latin typeface="Arial"/>
                <a:cs typeface="Arial"/>
              </a:rPr>
              <a:t>Property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20">
                <a:latin typeface="Arial"/>
                <a:cs typeface="Arial"/>
              </a:rPr>
              <a:t>Line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dirty="0" sz="1800" spc="35">
                <a:latin typeface="Arial"/>
                <a:cs typeface="Arial"/>
              </a:rPr>
              <a:t>Estimated </a:t>
            </a:r>
            <a:r>
              <a:rPr dirty="0" sz="1800" spc="10">
                <a:latin typeface="Arial"/>
                <a:cs typeface="Arial"/>
              </a:rPr>
              <a:t>Existing</a:t>
            </a:r>
            <a:r>
              <a:rPr dirty="0" sz="1800" spc="-1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Track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dirty="0" sz="1800" spc="35">
                <a:latin typeface="Arial"/>
                <a:cs typeface="Arial"/>
              </a:rPr>
              <a:t>Estimated </a:t>
            </a:r>
            <a:r>
              <a:rPr dirty="0" sz="1800" spc="10">
                <a:latin typeface="Arial"/>
                <a:cs typeface="Arial"/>
              </a:rPr>
              <a:t>Existing</a:t>
            </a:r>
            <a:r>
              <a:rPr dirty="0" sz="1800" spc="-130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ROW</a:t>
            </a:r>
            <a:endParaRPr sz="1800">
              <a:latin typeface="Arial"/>
              <a:cs typeface="Arial"/>
            </a:endParaRPr>
          </a:p>
          <a:p>
            <a:pPr marL="26034" marR="658495">
              <a:lnSpc>
                <a:spcPct val="100699"/>
              </a:lnSpc>
              <a:spcBef>
                <a:spcPts val="765"/>
              </a:spcBef>
            </a:pPr>
            <a:r>
              <a:rPr dirty="0" sz="1800" spc="35">
                <a:latin typeface="Arial"/>
                <a:cs typeface="Arial"/>
              </a:rPr>
              <a:t>Estimated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 spc="45">
                <a:latin typeface="Arial"/>
                <a:cs typeface="Arial"/>
              </a:rPr>
              <a:t>Building  </a:t>
            </a:r>
            <a:r>
              <a:rPr dirty="0" sz="1800" spc="35">
                <a:latin typeface="Arial"/>
                <a:cs typeface="Arial"/>
              </a:rPr>
              <a:t>Location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433724" y="3643587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solidFill>
            <a:srgbClr val="6AA8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433724" y="3643587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432424" y="4201362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8432424" y="4201362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 spc="-150"/>
              <a:t>10</a:t>
            </a:fld>
          </a:p>
        </p:txBody>
      </p:sp>
      <p:sp>
        <p:nvSpPr>
          <p:cNvPr id="27" name="object 27"/>
          <p:cNvSpPr txBox="1"/>
          <p:nvPr/>
        </p:nvSpPr>
        <p:spPr>
          <a:xfrm>
            <a:off x="198375" y="6499822"/>
            <a:ext cx="1664970" cy="26797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1400">
                <a:latin typeface="Arial"/>
                <a:cs typeface="Arial"/>
              </a:rPr>
              <a:t>Speaking: Zoe</a:t>
            </a:r>
            <a:r>
              <a:rPr dirty="0" sz="1400" spc="-130">
                <a:latin typeface="Arial"/>
                <a:cs typeface="Arial"/>
              </a:rPr>
              <a:t> </a:t>
            </a:r>
            <a:r>
              <a:rPr dirty="0" sz="1400" spc="35">
                <a:latin typeface="Arial"/>
                <a:cs typeface="Arial"/>
              </a:rPr>
              <a:t>Wahr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164575" y="6567331"/>
            <a:ext cx="3283585" cy="23304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 sz="1200" spc="5">
                <a:latin typeface="Arial"/>
                <a:cs typeface="Arial"/>
              </a:rPr>
              <a:t>Above: </a:t>
            </a:r>
            <a:r>
              <a:rPr dirty="0" sz="1200" spc="-5">
                <a:latin typeface="Arial"/>
                <a:cs typeface="Arial"/>
              </a:rPr>
              <a:t>Screen </a:t>
            </a:r>
            <a:r>
              <a:rPr dirty="0" sz="1200" spc="35">
                <a:latin typeface="Arial"/>
                <a:cs typeface="Arial"/>
              </a:rPr>
              <a:t>capture </a:t>
            </a:r>
            <a:r>
              <a:rPr dirty="0" sz="1200" spc="65">
                <a:latin typeface="Arial"/>
                <a:cs typeface="Arial"/>
              </a:rPr>
              <a:t>of </a:t>
            </a:r>
            <a:r>
              <a:rPr dirty="0" sz="1200" spc="30">
                <a:latin typeface="Arial"/>
                <a:cs typeface="Arial"/>
              </a:rPr>
              <a:t>MicroStation</a:t>
            </a:r>
            <a:r>
              <a:rPr dirty="0" sz="1200" spc="-229">
                <a:latin typeface="Arial"/>
                <a:cs typeface="Arial"/>
              </a:rPr>
              <a:t> </a:t>
            </a:r>
            <a:r>
              <a:rPr dirty="0" sz="1200" spc="10">
                <a:latin typeface="Arial"/>
                <a:cs typeface="Arial"/>
              </a:rPr>
              <a:t>design.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1225" y="532789"/>
            <a:ext cx="4934585" cy="878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815"/>
              <a:t>Proposed </a:t>
            </a:r>
            <a:r>
              <a:rPr dirty="0" spc="-1010"/>
              <a:t>Track</a:t>
            </a:r>
            <a:r>
              <a:rPr dirty="0" spc="-525"/>
              <a:t> </a:t>
            </a:r>
            <a:r>
              <a:rPr dirty="0" spc="-930"/>
              <a:t>Layout</a:t>
            </a:r>
          </a:p>
        </p:txBody>
      </p:sp>
      <p:sp>
        <p:nvSpPr>
          <p:cNvPr id="3" name="object 3"/>
          <p:cNvSpPr/>
          <p:nvPr/>
        </p:nvSpPr>
        <p:spPr>
          <a:xfrm>
            <a:off x="672950" y="1448525"/>
            <a:ext cx="7372349" cy="5105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68187" y="1443762"/>
            <a:ext cx="7381875" cy="5114925"/>
          </a:xfrm>
          <a:custGeom>
            <a:avLst/>
            <a:gdLst/>
            <a:ahLst/>
            <a:cxnLst/>
            <a:rect l="l" t="t" r="r" b="b"/>
            <a:pathLst>
              <a:path w="7381875" h="5114925">
                <a:moveTo>
                  <a:pt x="0" y="0"/>
                </a:moveTo>
                <a:lnTo>
                  <a:pt x="7381874" y="0"/>
                </a:lnTo>
                <a:lnTo>
                  <a:pt x="7381874" y="5114924"/>
                </a:lnTo>
                <a:lnTo>
                  <a:pt x="0" y="5114924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829050" y="1762125"/>
            <a:ext cx="3186430" cy="638175"/>
          </a:xfrm>
          <a:custGeom>
            <a:avLst/>
            <a:gdLst/>
            <a:ahLst/>
            <a:cxnLst/>
            <a:rect l="l" t="t" r="r" b="b"/>
            <a:pathLst>
              <a:path w="3186429" h="638175">
                <a:moveTo>
                  <a:pt x="0" y="0"/>
                </a:moveTo>
                <a:lnTo>
                  <a:pt x="3185999" y="0"/>
                </a:lnTo>
                <a:lnTo>
                  <a:pt x="3185999" y="638099"/>
                </a:lnTo>
                <a:lnTo>
                  <a:pt x="0" y="638099"/>
                </a:lnTo>
                <a:lnTo>
                  <a:pt x="0" y="0"/>
                </a:lnTo>
                <a:close/>
              </a:path>
            </a:pathLst>
          </a:custGeom>
          <a:ln w="761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433724" y="1468300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433724" y="1468300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433724" y="1835574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433724" y="1835574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433724" y="2202850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433724" y="2202850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433724" y="2570124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solidFill>
            <a:srgbClr val="F104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433724" y="2570124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432424" y="4549275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432424" y="4549275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441525" y="1871724"/>
            <a:ext cx="357505" cy="145415"/>
          </a:xfrm>
          <a:custGeom>
            <a:avLst/>
            <a:gdLst/>
            <a:ahLst/>
            <a:cxnLst/>
            <a:rect l="l" t="t" r="r" b="b"/>
            <a:pathLst>
              <a:path w="357504" h="145414">
                <a:moveTo>
                  <a:pt x="0" y="145199"/>
                </a:moveTo>
                <a:lnTo>
                  <a:pt x="357299" y="0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432424" y="1838225"/>
            <a:ext cx="247650" cy="88265"/>
          </a:xfrm>
          <a:custGeom>
            <a:avLst/>
            <a:gdLst/>
            <a:ahLst/>
            <a:cxnLst/>
            <a:rect l="l" t="t" r="r" b="b"/>
            <a:pathLst>
              <a:path w="247650" h="88264">
                <a:moveTo>
                  <a:pt x="0" y="88199"/>
                </a:moveTo>
                <a:lnTo>
                  <a:pt x="247199" y="0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565425" y="1946874"/>
            <a:ext cx="244475" cy="108585"/>
          </a:xfrm>
          <a:custGeom>
            <a:avLst/>
            <a:gdLst/>
            <a:ahLst/>
            <a:cxnLst/>
            <a:rect l="l" t="t" r="r" b="b"/>
            <a:pathLst>
              <a:path w="244475" h="108585">
                <a:moveTo>
                  <a:pt x="0" y="107999"/>
                </a:moveTo>
                <a:lnTo>
                  <a:pt x="244199" y="0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433724" y="4916549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8433724" y="4916549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432424" y="2985074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99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9079625" y="1290538"/>
            <a:ext cx="2679065" cy="415925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 marR="5080">
              <a:lnSpc>
                <a:spcPct val="136100"/>
              </a:lnSpc>
              <a:spcBef>
                <a:spcPts val="195"/>
              </a:spcBef>
            </a:pPr>
            <a:r>
              <a:rPr dirty="0" sz="1800" spc="40">
                <a:latin typeface="Arial"/>
                <a:cs typeface="Arial"/>
              </a:rPr>
              <a:t>Proposed </a:t>
            </a:r>
            <a:r>
              <a:rPr dirty="0" sz="1800">
                <a:latin typeface="Arial"/>
                <a:cs typeface="Arial"/>
              </a:rPr>
              <a:t>Track  </a:t>
            </a:r>
            <a:r>
              <a:rPr dirty="0" sz="1800" spc="40">
                <a:latin typeface="Arial"/>
                <a:cs typeface="Arial"/>
              </a:rPr>
              <a:t>Proposed </a:t>
            </a:r>
            <a:r>
              <a:rPr dirty="0" sz="1800" spc="30">
                <a:latin typeface="Arial"/>
                <a:cs typeface="Arial"/>
              </a:rPr>
              <a:t>Land</a:t>
            </a:r>
            <a:r>
              <a:rPr dirty="0" sz="1800" spc="-165">
                <a:latin typeface="Arial"/>
                <a:cs typeface="Arial"/>
              </a:rPr>
              <a:t> </a:t>
            </a:r>
            <a:r>
              <a:rPr dirty="0" sz="1800" spc="10">
                <a:latin typeface="Arial"/>
                <a:cs typeface="Arial"/>
              </a:rPr>
              <a:t>Purchase  </a:t>
            </a:r>
            <a:r>
              <a:rPr dirty="0" sz="1800" spc="40">
                <a:latin typeface="Arial"/>
                <a:cs typeface="Arial"/>
              </a:rPr>
              <a:t>Proposed </a:t>
            </a:r>
            <a:r>
              <a:rPr dirty="0" sz="1800" spc="10">
                <a:latin typeface="Arial"/>
                <a:cs typeface="Arial"/>
              </a:rPr>
              <a:t>Curve </a:t>
            </a:r>
            <a:r>
              <a:rPr dirty="0" sz="1800" spc="75">
                <a:latin typeface="Arial"/>
                <a:cs typeface="Arial"/>
              </a:rPr>
              <a:t>in </a:t>
            </a:r>
            <a:r>
              <a:rPr dirty="0" sz="1800">
                <a:latin typeface="Arial"/>
                <a:cs typeface="Arial"/>
              </a:rPr>
              <a:t>Track  </a:t>
            </a:r>
            <a:r>
              <a:rPr dirty="0" sz="1800" spc="40">
                <a:latin typeface="Arial"/>
                <a:cs typeface="Arial"/>
              </a:rPr>
              <a:t>Proposed </a:t>
            </a:r>
            <a:r>
              <a:rPr dirty="0" sz="1800" spc="90">
                <a:latin typeface="Arial"/>
                <a:cs typeface="Arial"/>
              </a:rPr>
              <a:t>#8</a:t>
            </a:r>
            <a:r>
              <a:rPr dirty="0" sz="1800" spc="-135">
                <a:latin typeface="Arial"/>
                <a:cs typeface="Arial"/>
              </a:rPr>
              <a:t> </a:t>
            </a:r>
            <a:r>
              <a:rPr dirty="0" sz="1800" spc="75">
                <a:latin typeface="Arial"/>
                <a:cs typeface="Arial"/>
              </a:rPr>
              <a:t>Turnout</a:t>
            </a:r>
            <a:endParaRPr sz="1800">
              <a:latin typeface="Arial"/>
              <a:cs typeface="Arial"/>
            </a:endParaRPr>
          </a:p>
          <a:p>
            <a:pPr marL="26034" marR="648335">
              <a:lnSpc>
                <a:spcPct val="100699"/>
              </a:lnSpc>
              <a:spcBef>
                <a:spcPts val="765"/>
              </a:spcBef>
            </a:pPr>
            <a:r>
              <a:rPr dirty="0" sz="1800" spc="40">
                <a:latin typeface="Arial"/>
                <a:cs typeface="Arial"/>
              </a:rPr>
              <a:t>Proposed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5">
                <a:latin typeface="Arial"/>
                <a:cs typeface="Arial"/>
              </a:rPr>
              <a:t>Crossing  </a:t>
            </a:r>
            <a:r>
              <a:rPr dirty="0" sz="1800" spc="35">
                <a:latin typeface="Arial"/>
                <a:cs typeface="Arial"/>
              </a:rPr>
              <a:t>Location</a:t>
            </a:r>
            <a:endParaRPr sz="1800">
              <a:latin typeface="Arial"/>
              <a:cs typeface="Arial"/>
            </a:endParaRPr>
          </a:p>
          <a:p>
            <a:pPr marL="12700" marR="718820">
              <a:lnSpc>
                <a:spcPct val="100699"/>
              </a:lnSpc>
              <a:spcBef>
                <a:spcPts val="690"/>
              </a:spcBef>
            </a:pPr>
            <a:r>
              <a:rPr dirty="0" sz="1800" spc="35">
                <a:latin typeface="Arial"/>
                <a:cs typeface="Arial"/>
              </a:rPr>
              <a:t>Estimated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10">
                <a:latin typeface="Arial"/>
                <a:cs typeface="Arial"/>
              </a:rPr>
              <a:t>Existing  </a:t>
            </a:r>
            <a:r>
              <a:rPr dirty="0" sz="1800" spc="55">
                <a:latin typeface="Arial"/>
                <a:cs typeface="Arial"/>
              </a:rPr>
              <a:t>Property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20">
                <a:latin typeface="Arial"/>
                <a:cs typeface="Arial"/>
              </a:rPr>
              <a:t>Line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dirty="0" sz="1800" spc="35">
                <a:latin typeface="Arial"/>
                <a:cs typeface="Arial"/>
              </a:rPr>
              <a:t>Estimated </a:t>
            </a:r>
            <a:r>
              <a:rPr dirty="0" sz="1800" spc="10">
                <a:latin typeface="Arial"/>
                <a:cs typeface="Arial"/>
              </a:rPr>
              <a:t>Existing</a:t>
            </a:r>
            <a:r>
              <a:rPr dirty="0" sz="1800" spc="-1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Track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dirty="0" sz="1800" spc="35">
                <a:latin typeface="Arial"/>
                <a:cs typeface="Arial"/>
              </a:rPr>
              <a:t>Estimated </a:t>
            </a:r>
            <a:r>
              <a:rPr dirty="0" sz="1800" spc="10">
                <a:latin typeface="Arial"/>
                <a:cs typeface="Arial"/>
              </a:rPr>
              <a:t>Existing</a:t>
            </a:r>
            <a:r>
              <a:rPr dirty="0" sz="1800" spc="-130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ROW</a:t>
            </a:r>
            <a:endParaRPr sz="1800">
              <a:latin typeface="Arial"/>
              <a:cs typeface="Arial"/>
            </a:endParaRPr>
          </a:p>
          <a:p>
            <a:pPr marL="26034" marR="658495">
              <a:lnSpc>
                <a:spcPct val="100699"/>
              </a:lnSpc>
              <a:spcBef>
                <a:spcPts val="765"/>
              </a:spcBef>
            </a:pPr>
            <a:r>
              <a:rPr dirty="0" sz="1800" spc="35">
                <a:latin typeface="Arial"/>
                <a:cs typeface="Arial"/>
              </a:rPr>
              <a:t>Estimated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 spc="45">
                <a:latin typeface="Arial"/>
                <a:cs typeface="Arial"/>
              </a:rPr>
              <a:t>Building  </a:t>
            </a:r>
            <a:r>
              <a:rPr dirty="0" sz="1800" spc="35">
                <a:latin typeface="Arial"/>
                <a:cs typeface="Arial"/>
              </a:rPr>
              <a:t>Location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433724" y="3643587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solidFill>
            <a:srgbClr val="6AA8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433724" y="3643587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8432424" y="4201362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8432424" y="4201362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 spc="-150"/>
              <a:t>10</a:t>
            </a:fld>
          </a:p>
        </p:txBody>
      </p:sp>
      <p:sp>
        <p:nvSpPr>
          <p:cNvPr id="28" name="object 28"/>
          <p:cNvSpPr txBox="1"/>
          <p:nvPr/>
        </p:nvSpPr>
        <p:spPr>
          <a:xfrm>
            <a:off x="198375" y="6499822"/>
            <a:ext cx="1664970" cy="26797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1400">
                <a:latin typeface="Arial"/>
                <a:cs typeface="Arial"/>
              </a:rPr>
              <a:t>Speaking: Zoe</a:t>
            </a:r>
            <a:r>
              <a:rPr dirty="0" sz="1400" spc="-130">
                <a:latin typeface="Arial"/>
                <a:cs typeface="Arial"/>
              </a:rPr>
              <a:t> </a:t>
            </a:r>
            <a:r>
              <a:rPr dirty="0" sz="1400" spc="35">
                <a:latin typeface="Arial"/>
                <a:cs typeface="Arial"/>
              </a:rPr>
              <a:t>Wahr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164575" y="6567331"/>
            <a:ext cx="3283585" cy="23304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 sz="1200" spc="5">
                <a:latin typeface="Arial"/>
                <a:cs typeface="Arial"/>
              </a:rPr>
              <a:t>Above: </a:t>
            </a:r>
            <a:r>
              <a:rPr dirty="0" sz="1200" spc="-5">
                <a:latin typeface="Arial"/>
                <a:cs typeface="Arial"/>
              </a:rPr>
              <a:t>Screen </a:t>
            </a:r>
            <a:r>
              <a:rPr dirty="0" sz="1200" spc="35">
                <a:latin typeface="Arial"/>
                <a:cs typeface="Arial"/>
              </a:rPr>
              <a:t>capture </a:t>
            </a:r>
            <a:r>
              <a:rPr dirty="0" sz="1200" spc="65">
                <a:latin typeface="Arial"/>
                <a:cs typeface="Arial"/>
              </a:rPr>
              <a:t>of </a:t>
            </a:r>
            <a:r>
              <a:rPr dirty="0" sz="1200" spc="30">
                <a:latin typeface="Arial"/>
                <a:cs typeface="Arial"/>
              </a:rPr>
              <a:t>MicroStation</a:t>
            </a:r>
            <a:r>
              <a:rPr dirty="0" sz="1200" spc="-229">
                <a:latin typeface="Arial"/>
                <a:cs typeface="Arial"/>
              </a:rPr>
              <a:t> </a:t>
            </a:r>
            <a:r>
              <a:rPr dirty="0" sz="1200" spc="10">
                <a:latin typeface="Arial"/>
                <a:cs typeface="Arial"/>
              </a:rPr>
              <a:t>design.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1225" y="532789"/>
            <a:ext cx="4934585" cy="878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815"/>
              <a:t>Proposed </a:t>
            </a:r>
            <a:r>
              <a:rPr dirty="0" spc="-1010"/>
              <a:t>Track</a:t>
            </a:r>
            <a:r>
              <a:rPr dirty="0" spc="-525"/>
              <a:t> </a:t>
            </a:r>
            <a:r>
              <a:rPr dirty="0" spc="-930"/>
              <a:t>Layout</a:t>
            </a:r>
          </a:p>
        </p:txBody>
      </p:sp>
      <p:sp>
        <p:nvSpPr>
          <p:cNvPr id="3" name="object 3"/>
          <p:cNvSpPr/>
          <p:nvPr/>
        </p:nvSpPr>
        <p:spPr>
          <a:xfrm>
            <a:off x="672950" y="1448525"/>
            <a:ext cx="7372349" cy="5105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68187" y="1443762"/>
            <a:ext cx="7381875" cy="5114925"/>
          </a:xfrm>
          <a:custGeom>
            <a:avLst/>
            <a:gdLst/>
            <a:ahLst/>
            <a:cxnLst/>
            <a:rect l="l" t="t" r="r" b="b"/>
            <a:pathLst>
              <a:path w="7381875" h="5114925">
                <a:moveTo>
                  <a:pt x="0" y="0"/>
                </a:moveTo>
                <a:lnTo>
                  <a:pt x="7381874" y="0"/>
                </a:lnTo>
                <a:lnTo>
                  <a:pt x="7381874" y="5114924"/>
                </a:lnTo>
                <a:lnTo>
                  <a:pt x="0" y="5114924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114550" y="1759224"/>
            <a:ext cx="2019300" cy="1506220"/>
          </a:xfrm>
          <a:custGeom>
            <a:avLst/>
            <a:gdLst/>
            <a:ahLst/>
            <a:cxnLst/>
            <a:rect l="l" t="t" r="r" b="b"/>
            <a:pathLst>
              <a:path w="2019300" h="1506220">
                <a:moveTo>
                  <a:pt x="0" y="0"/>
                </a:moveTo>
                <a:lnTo>
                  <a:pt x="2019299" y="0"/>
                </a:lnTo>
                <a:lnTo>
                  <a:pt x="2019299" y="1505699"/>
                </a:lnTo>
                <a:lnTo>
                  <a:pt x="0" y="1505699"/>
                </a:lnTo>
                <a:lnTo>
                  <a:pt x="0" y="0"/>
                </a:lnTo>
                <a:close/>
              </a:path>
            </a:pathLst>
          </a:custGeom>
          <a:ln w="761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433724" y="1468300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433724" y="1468300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433724" y="1835574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433724" y="1835574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433724" y="2202850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433724" y="2202850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433724" y="2570124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solidFill>
            <a:srgbClr val="F104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433724" y="2570124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432424" y="4549275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432424" y="4549275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441525" y="1871724"/>
            <a:ext cx="357505" cy="145415"/>
          </a:xfrm>
          <a:custGeom>
            <a:avLst/>
            <a:gdLst/>
            <a:ahLst/>
            <a:cxnLst/>
            <a:rect l="l" t="t" r="r" b="b"/>
            <a:pathLst>
              <a:path w="357504" h="145414">
                <a:moveTo>
                  <a:pt x="0" y="145199"/>
                </a:moveTo>
                <a:lnTo>
                  <a:pt x="357299" y="0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432424" y="1838225"/>
            <a:ext cx="247650" cy="88265"/>
          </a:xfrm>
          <a:custGeom>
            <a:avLst/>
            <a:gdLst/>
            <a:ahLst/>
            <a:cxnLst/>
            <a:rect l="l" t="t" r="r" b="b"/>
            <a:pathLst>
              <a:path w="247650" h="88264">
                <a:moveTo>
                  <a:pt x="0" y="88199"/>
                </a:moveTo>
                <a:lnTo>
                  <a:pt x="247199" y="0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565425" y="1946874"/>
            <a:ext cx="244475" cy="108585"/>
          </a:xfrm>
          <a:custGeom>
            <a:avLst/>
            <a:gdLst/>
            <a:ahLst/>
            <a:cxnLst/>
            <a:rect l="l" t="t" r="r" b="b"/>
            <a:pathLst>
              <a:path w="244475" h="108585">
                <a:moveTo>
                  <a:pt x="0" y="107999"/>
                </a:moveTo>
                <a:lnTo>
                  <a:pt x="244199" y="0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433724" y="4916549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8433724" y="4916549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432424" y="2985074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99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9079625" y="1290538"/>
            <a:ext cx="2679065" cy="415925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 marR="5080">
              <a:lnSpc>
                <a:spcPct val="136100"/>
              </a:lnSpc>
              <a:spcBef>
                <a:spcPts val="195"/>
              </a:spcBef>
            </a:pPr>
            <a:r>
              <a:rPr dirty="0" sz="1800" spc="40">
                <a:latin typeface="Arial"/>
                <a:cs typeface="Arial"/>
              </a:rPr>
              <a:t>Proposed </a:t>
            </a:r>
            <a:r>
              <a:rPr dirty="0" sz="1800">
                <a:latin typeface="Arial"/>
                <a:cs typeface="Arial"/>
              </a:rPr>
              <a:t>Track  </a:t>
            </a:r>
            <a:r>
              <a:rPr dirty="0" sz="1800" spc="40">
                <a:latin typeface="Arial"/>
                <a:cs typeface="Arial"/>
              </a:rPr>
              <a:t>Proposed </a:t>
            </a:r>
            <a:r>
              <a:rPr dirty="0" sz="1800" spc="30">
                <a:latin typeface="Arial"/>
                <a:cs typeface="Arial"/>
              </a:rPr>
              <a:t>Land</a:t>
            </a:r>
            <a:r>
              <a:rPr dirty="0" sz="1800" spc="-165">
                <a:latin typeface="Arial"/>
                <a:cs typeface="Arial"/>
              </a:rPr>
              <a:t> </a:t>
            </a:r>
            <a:r>
              <a:rPr dirty="0" sz="1800" spc="10">
                <a:latin typeface="Arial"/>
                <a:cs typeface="Arial"/>
              </a:rPr>
              <a:t>Purchase  </a:t>
            </a:r>
            <a:r>
              <a:rPr dirty="0" sz="1800" spc="40">
                <a:latin typeface="Arial"/>
                <a:cs typeface="Arial"/>
              </a:rPr>
              <a:t>Proposed </a:t>
            </a:r>
            <a:r>
              <a:rPr dirty="0" sz="1800" spc="10">
                <a:latin typeface="Arial"/>
                <a:cs typeface="Arial"/>
              </a:rPr>
              <a:t>Curve </a:t>
            </a:r>
            <a:r>
              <a:rPr dirty="0" sz="1800" spc="75">
                <a:latin typeface="Arial"/>
                <a:cs typeface="Arial"/>
              </a:rPr>
              <a:t>in </a:t>
            </a:r>
            <a:r>
              <a:rPr dirty="0" sz="1800">
                <a:latin typeface="Arial"/>
                <a:cs typeface="Arial"/>
              </a:rPr>
              <a:t>Track  </a:t>
            </a:r>
            <a:r>
              <a:rPr dirty="0" sz="1800" spc="40">
                <a:latin typeface="Arial"/>
                <a:cs typeface="Arial"/>
              </a:rPr>
              <a:t>Proposed </a:t>
            </a:r>
            <a:r>
              <a:rPr dirty="0" sz="1800" spc="90">
                <a:latin typeface="Arial"/>
                <a:cs typeface="Arial"/>
              </a:rPr>
              <a:t>#8</a:t>
            </a:r>
            <a:r>
              <a:rPr dirty="0" sz="1800" spc="-135">
                <a:latin typeface="Arial"/>
                <a:cs typeface="Arial"/>
              </a:rPr>
              <a:t> </a:t>
            </a:r>
            <a:r>
              <a:rPr dirty="0" sz="1800" spc="75">
                <a:latin typeface="Arial"/>
                <a:cs typeface="Arial"/>
              </a:rPr>
              <a:t>Turnout</a:t>
            </a:r>
            <a:endParaRPr sz="1800">
              <a:latin typeface="Arial"/>
              <a:cs typeface="Arial"/>
            </a:endParaRPr>
          </a:p>
          <a:p>
            <a:pPr marL="26034" marR="648335">
              <a:lnSpc>
                <a:spcPct val="100699"/>
              </a:lnSpc>
              <a:spcBef>
                <a:spcPts val="765"/>
              </a:spcBef>
            </a:pPr>
            <a:r>
              <a:rPr dirty="0" sz="1800" spc="40">
                <a:latin typeface="Arial"/>
                <a:cs typeface="Arial"/>
              </a:rPr>
              <a:t>Proposed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5">
                <a:latin typeface="Arial"/>
                <a:cs typeface="Arial"/>
              </a:rPr>
              <a:t>Crossing  </a:t>
            </a:r>
            <a:r>
              <a:rPr dirty="0" sz="1800" spc="35">
                <a:latin typeface="Arial"/>
                <a:cs typeface="Arial"/>
              </a:rPr>
              <a:t>Location</a:t>
            </a:r>
            <a:endParaRPr sz="1800">
              <a:latin typeface="Arial"/>
              <a:cs typeface="Arial"/>
            </a:endParaRPr>
          </a:p>
          <a:p>
            <a:pPr marL="12700" marR="718820">
              <a:lnSpc>
                <a:spcPct val="100699"/>
              </a:lnSpc>
              <a:spcBef>
                <a:spcPts val="690"/>
              </a:spcBef>
            </a:pPr>
            <a:r>
              <a:rPr dirty="0" sz="1800" spc="35">
                <a:latin typeface="Arial"/>
                <a:cs typeface="Arial"/>
              </a:rPr>
              <a:t>Estimated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10">
                <a:latin typeface="Arial"/>
                <a:cs typeface="Arial"/>
              </a:rPr>
              <a:t>Existing  </a:t>
            </a:r>
            <a:r>
              <a:rPr dirty="0" sz="1800" spc="55">
                <a:latin typeface="Arial"/>
                <a:cs typeface="Arial"/>
              </a:rPr>
              <a:t>Property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20">
                <a:latin typeface="Arial"/>
                <a:cs typeface="Arial"/>
              </a:rPr>
              <a:t>Line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dirty="0" sz="1800" spc="35">
                <a:latin typeface="Arial"/>
                <a:cs typeface="Arial"/>
              </a:rPr>
              <a:t>Estimated </a:t>
            </a:r>
            <a:r>
              <a:rPr dirty="0" sz="1800" spc="10">
                <a:latin typeface="Arial"/>
                <a:cs typeface="Arial"/>
              </a:rPr>
              <a:t>Existing</a:t>
            </a:r>
            <a:r>
              <a:rPr dirty="0" sz="1800" spc="-1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Track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dirty="0" sz="1800" spc="35">
                <a:latin typeface="Arial"/>
                <a:cs typeface="Arial"/>
              </a:rPr>
              <a:t>Estimated </a:t>
            </a:r>
            <a:r>
              <a:rPr dirty="0" sz="1800" spc="10">
                <a:latin typeface="Arial"/>
                <a:cs typeface="Arial"/>
              </a:rPr>
              <a:t>Existing</a:t>
            </a:r>
            <a:r>
              <a:rPr dirty="0" sz="1800" spc="-130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ROW</a:t>
            </a:r>
            <a:endParaRPr sz="1800">
              <a:latin typeface="Arial"/>
              <a:cs typeface="Arial"/>
            </a:endParaRPr>
          </a:p>
          <a:p>
            <a:pPr marL="26034" marR="658495">
              <a:lnSpc>
                <a:spcPct val="100699"/>
              </a:lnSpc>
              <a:spcBef>
                <a:spcPts val="765"/>
              </a:spcBef>
            </a:pPr>
            <a:r>
              <a:rPr dirty="0" sz="1800" spc="35">
                <a:latin typeface="Arial"/>
                <a:cs typeface="Arial"/>
              </a:rPr>
              <a:t>Estimated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 spc="45">
                <a:latin typeface="Arial"/>
                <a:cs typeface="Arial"/>
              </a:rPr>
              <a:t>Building  </a:t>
            </a:r>
            <a:r>
              <a:rPr dirty="0" sz="1800" spc="35">
                <a:latin typeface="Arial"/>
                <a:cs typeface="Arial"/>
              </a:rPr>
              <a:t>Location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433724" y="3643587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solidFill>
            <a:srgbClr val="6AA8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433724" y="3643587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8432424" y="4201362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8432424" y="4201362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 spc="-150"/>
              <a:t>10</a:t>
            </a:fld>
          </a:p>
        </p:txBody>
      </p:sp>
      <p:sp>
        <p:nvSpPr>
          <p:cNvPr id="28" name="object 28"/>
          <p:cNvSpPr txBox="1"/>
          <p:nvPr/>
        </p:nvSpPr>
        <p:spPr>
          <a:xfrm>
            <a:off x="198375" y="6499822"/>
            <a:ext cx="1664970" cy="26797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1400">
                <a:latin typeface="Arial"/>
                <a:cs typeface="Arial"/>
              </a:rPr>
              <a:t>Speaking: Zoe</a:t>
            </a:r>
            <a:r>
              <a:rPr dirty="0" sz="1400" spc="-130">
                <a:latin typeface="Arial"/>
                <a:cs typeface="Arial"/>
              </a:rPr>
              <a:t> </a:t>
            </a:r>
            <a:r>
              <a:rPr dirty="0" sz="1400" spc="35">
                <a:latin typeface="Arial"/>
                <a:cs typeface="Arial"/>
              </a:rPr>
              <a:t>Wahr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164575" y="6567331"/>
            <a:ext cx="3283585" cy="23304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 sz="1200" spc="5">
                <a:latin typeface="Arial"/>
                <a:cs typeface="Arial"/>
              </a:rPr>
              <a:t>Above: </a:t>
            </a:r>
            <a:r>
              <a:rPr dirty="0" sz="1200" spc="-5">
                <a:latin typeface="Arial"/>
                <a:cs typeface="Arial"/>
              </a:rPr>
              <a:t>Screen </a:t>
            </a:r>
            <a:r>
              <a:rPr dirty="0" sz="1200" spc="35">
                <a:latin typeface="Arial"/>
                <a:cs typeface="Arial"/>
              </a:rPr>
              <a:t>capture </a:t>
            </a:r>
            <a:r>
              <a:rPr dirty="0" sz="1200" spc="65">
                <a:latin typeface="Arial"/>
                <a:cs typeface="Arial"/>
              </a:rPr>
              <a:t>of </a:t>
            </a:r>
            <a:r>
              <a:rPr dirty="0" sz="1200" spc="30">
                <a:latin typeface="Arial"/>
                <a:cs typeface="Arial"/>
              </a:rPr>
              <a:t>MicroStation</a:t>
            </a:r>
            <a:r>
              <a:rPr dirty="0" sz="1200" spc="-229">
                <a:latin typeface="Arial"/>
                <a:cs typeface="Arial"/>
              </a:rPr>
              <a:t> </a:t>
            </a:r>
            <a:r>
              <a:rPr dirty="0" sz="1200" spc="10">
                <a:latin typeface="Arial"/>
                <a:cs typeface="Arial"/>
              </a:rPr>
              <a:t>design.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1225" y="532789"/>
            <a:ext cx="4934585" cy="878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815"/>
              <a:t>Proposed </a:t>
            </a:r>
            <a:r>
              <a:rPr dirty="0" spc="-1010"/>
              <a:t>Track</a:t>
            </a:r>
            <a:r>
              <a:rPr dirty="0" spc="-525"/>
              <a:t> </a:t>
            </a:r>
            <a:r>
              <a:rPr dirty="0" spc="-930"/>
              <a:t>Layout</a:t>
            </a:r>
          </a:p>
        </p:txBody>
      </p:sp>
      <p:sp>
        <p:nvSpPr>
          <p:cNvPr id="3" name="object 3"/>
          <p:cNvSpPr/>
          <p:nvPr/>
        </p:nvSpPr>
        <p:spPr>
          <a:xfrm>
            <a:off x="672950" y="1448525"/>
            <a:ext cx="7372349" cy="5105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68187" y="1443762"/>
            <a:ext cx="7381875" cy="5114925"/>
          </a:xfrm>
          <a:custGeom>
            <a:avLst/>
            <a:gdLst/>
            <a:ahLst/>
            <a:cxnLst/>
            <a:rect l="l" t="t" r="r" b="b"/>
            <a:pathLst>
              <a:path w="7381875" h="5114925">
                <a:moveTo>
                  <a:pt x="0" y="0"/>
                </a:moveTo>
                <a:lnTo>
                  <a:pt x="7381874" y="0"/>
                </a:lnTo>
                <a:lnTo>
                  <a:pt x="7381874" y="5114924"/>
                </a:lnTo>
                <a:lnTo>
                  <a:pt x="0" y="5114924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862274" y="1838225"/>
            <a:ext cx="876300" cy="767080"/>
          </a:xfrm>
          <a:custGeom>
            <a:avLst/>
            <a:gdLst/>
            <a:ahLst/>
            <a:cxnLst/>
            <a:rect l="l" t="t" r="r" b="b"/>
            <a:pathLst>
              <a:path w="876300" h="767080">
                <a:moveTo>
                  <a:pt x="0" y="0"/>
                </a:moveTo>
                <a:lnTo>
                  <a:pt x="876299" y="0"/>
                </a:lnTo>
                <a:lnTo>
                  <a:pt x="876299" y="766799"/>
                </a:lnTo>
                <a:lnTo>
                  <a:pt x="0" y="766799"/>
                </a:lnTo>
                <a:lnTo>
                  <a:pt x="0" y="0"/>
                </a:lnTo>
                <a:close/>
              </a:path>
            </a:pathLst>
          </a:custGeom>
          <a:ln w="761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433724" y="1468300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433724" y="1468300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433724" y="1835574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433724" y="1835574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433724" y="2202850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433724" y="2202850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433724" y="2570124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solidFill>
            <a:srgbClr val="F104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433724" y="2570124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432424" y="4549275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432424" y="4549275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441525" y="1871724"/>
            <a:ext cx="357505" cy="145415"/>
          </a:xfrm>
          <a:custGeom>
            <a:avLst/>
            <a:gdLst/>
            <a:ahLst/>
            <a:cxnLst/>
            <a:rect l="l" t="t" r="r" b="b"/>
            <a:pathLst>
              <a:path w="357504" h="145414">
                <a:moveTo>
                  <a:pt x="0" y="145199"/>
                </a:moveTo>
                <a:lnTo>
                  <a:pt x="357299" y="0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432424" y="1838225"/>
            <a:ext cx="247650" cy="88265"/>
          </a:xfrm>
          <a:custGeom>
            <a:avLst/>
            <a:gdLst/>
            <a:ahLst/>
            <a:cxnLst/>
            <a:rect l="l" t="t" r="r" b="b"/>
            <a:pathLst>
              <a:path w="247650" h="88264">
                <a:moveTo>
                  <a:pt x="0" y="88199"/>
                </a:moveTo>
                <a:lnTo>
                  <a:pt x="247199" y="0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565425" y="1946874"/>
            <a:ext cx="244475" cy="108585"/>
          </a:xfrm>
          <a:custGeom>
            <a:avLst/>
            <a:gdLst/>
            <a:ahLst/>
            <a:cxnLst/>
            <a:rect l="l" t="t" r="r" b="b"/>
            <a:pathLst>
              <a:path w="244475" h="108585">
                <a:moveTo>
                  <a:pt x="0" y="107999"/>
                </a:moveTo>
                <a:lnTo>
                  <a:pt x="244199" y="0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433724" y="4916549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8433724" y="4916549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432424" y="2985074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99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9079625" y="1290538"/>
            <a:ext cx="2679065" cy="415925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 marR="5080">
              <a:lnSpc>
                <a:spcPct val="136100"/>
              </a:lnSpc>
              <a:spcBef>
                <a:spcPts val="195"/>
              </a:spcBef>
            </a:pPr>
            <a:r>
              <a:rPr dirty="0" sz="1800" spc="40">
                <a:latin typeface="Arial"/>
                <a:cs typeface="Arial"/>
              </a:rPr>
              <a:t>Proposed </a:t>
            </a:r>
            <a:r>
              <a:rPr dirty="0" sz="1800">
                <a:latin typeface="Arial"/>
                <a:cs typeface="Arial"/>
              </a:rPr>
              <a:t>Track  </a:t>
            </a:r>
            <a:r>
              <a:rPr dirty="0" sz="1800" spc="40">
                <a:latin typeface="Arial"/>
                <a:cs typeface="Arial"/>
              </a:rPr>
              <a:t>Proposed </a:t>
            </a:r>
            <a:r>
              <a:rPr dirty="0" sz="1800" spc="30">
                <a:latin typeface="Arial"/>
                <a:cs typeface="Arial"/>
              </a:rPr>
              <a:t>Land</a:t>
            </a:r>
            <a:r>
              <a:rPr dirty="0" sz="1800" spc="-165">
                <a:latin typeface="Arial"/>
                <a:cs typeface="Arial"/>
              </a:rPr>
              <a:t> </a:t>
            </a:r>
            <a:r>
              <a:rPr dirty="0" sz="1800" spc="10">
                <a:latin typeface="Arial"/>
                <a:cs typeface="Arial"/>
              </a:rPr>
              <a:t>Purchase  </a:t>
            </a:r>
            <a:r>
              <a:rPr dirty="0" sz="1800" spc="40">
                <a:latin typeface="Arial"/>
                <a:cs typeface="Arial"/>
              </a:rPr>
              <a:t>Proposed </a:t>
            </a:r>
            <a:r>
              <a:rPr dirty="0" sz="1800" spc="10">
                <a:latin typeface="Arial"/>
                <a:cs typeface="Arial"/>
              </a:rPr>
              <a:t>Curve </a:t>
            </a:r>
            <a:r>
              <a:rPr dirty="0" sz="1800" spc="75">
                <a:latin typeface="Arial"/>
                <a:cs typeface="Arial"/>
              </a:rPr>
              <a:t>in </a:t>
            </a:r>
            <a:r>
              <a:rPr dirty="0" sz="1800">
                <a:latin typeface="Arial"/>
                <a:cs typeface="Arial"/>
              </a:rPr>
              <a:t>Track  </a:t>
            </a:r>
            <a:r>
              <a:rPr dirty="0" sz="1800" spc="40">
                <a:latin typeface="Arial"/>
                <a:cs typeface="Arial"/>
              </a:rPr>
              <a:t>Proposed </a:t>
            </a:r>
            <a:r>
              <a:rPr dirty="0" sz="1800" spc="90">
                <a:latin typeface="Arial"/>
                <a:cs typeface="Arial"/>
              </a:rPr>
              <a:t>#8</a:t>
            </a:r>
            <a:r>
              <a:rPr dirty="0" sz="1800" spc="-135">
                <a:latin typeface="Arial"/>
                <a:cs typeface="Arial"/>
              </a:rPr>
              <a:t> </a:t>
            </a:r>
            <a:r>
              <a:rPr dirty="0" sz="1800" spc="75">
                <a:latin typeface="Arial"/>
                <a:cs typeface="Arial"/>
              </a:rPr>
              <a:t>Turnout</a:t>
            </a:r>
            <a:endParaRPr sz="1800">
              <a:latin typeface="Arial"/>
              <a:cs typeface="Arial"/>
            </a:endParaRPr>
          </a:p>
          <a:p>
            <a:pPr marL="26034" marR="648335">
              <a:lnSpc>
                <a:spcPct val="100699"/>
              </a:lnSpc>
              <a:spcBef>
                <a:spcPts val="765"/>
              </a:spcBef>
            </a:pPr>
            <a:r>
              <a:rPr dirty="0" sz="1800" spc="40">
                <a:latin typeface="Arial"/>
                <a:cs typeface="Arial"/>
              </a:rPr>
              <a:t>Proposed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5">
                <a:latin typeface="Arial"/>
                <a:cs typeface="Arial"/>
              </a:rPr>
              <a:t>Crossing  </a:t>
            </a:r>
            <a:r>
              <a:rPr dirty="0" sz="1800" spc="35">
                <a:latin typeface="Arial"/>
                <a:cs typeface="Arial"/>
              </a:rPr>
              <a:t>Location</a:t>
            </a:r>
            <a:endParaRPr sz="1800">
              <a:latin typeface="Arial"/>
              <a:cs typeface="Arial"/>
            </a:endParaRPr>
          </a:p>
          <a:p>
            <a:pPr marL="12700" marR="718820">
              <a:lnSpc>
                <a:spcPct val="100699"/>
              </a:lnSpc>
              <a:spcBef>
                <a:spcPts val="690"/>
              </a:spcBef>
            </a:pPr>
            <a:r>
              <a:rPr dirty="0" sz="1800" spc="35">
                <a:latin typeface="Arial"/>
                <a:cs typeface="Arial"/>
              </a:rPr>
              <a:t>Estimated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10">
                <a:latin typeface="Arial"/>
                <a:cs typeface="Arial"/>
              </a:rPr>
              <a:t>Existing  </a:t>
            </a:r>
            <a:r>
              <a:rPr dirty="0" sz="1800" spc="55">
                <a:latin typeface="Arial"/>
                <a:cs typeface="Arial"/>
              </a:rPr>
              <a:t>Property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20">
                <a:latin typeface="Arial"/>
                <a:cs typeface="Arial"/>
              </a:rPr>
              <a:t>Line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dirty="0" sz="1800" spc="35">
                <a:latin typeface="Arial"/>
                <a:cs typeface="Arial"/>
              </a:rPr>
              <a:t>Estimated </a:t>
            </a:r>
            <a:r>
              <a:rPr dirty="0" sz="1800" spc="10">
                <a:latin typeface="Arial"/>
                <a:cs typeface="Arial"/>
              </a:rPr>
              <a:t>Existing</a:t>
            </a:r>
            <a:r>
              <a:rPr dirty="0" sz="1800" spc="-1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Track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dirty="0" sz="1800" spc="35">
                <a:latin typeface="Arial"/>
                <a:cs typeface="Arial"/>
              </a:rPr>
              <a:t>Estimated </a:t>
            </a:r>
            <a:r>
              <a:rPr dirty="0" sz="1800" spc="10">
                <a:latin typeface="Arial"/>
                <a:cs typeface="Arial"/>
              </a:rPr>
              <a:t>Existing</a:t>
            </a:r>
            <a:r>
              <a:rPr dirty="0" sz="1800" spc="-130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ROW</a:t>
            </a:r>
            <a:endParaRPr sz="1800">
              <a:latin typeface="Arial"/>
              <a:cs typeface="Arial"/>
            </a:endParaRPr>
          </a:p>
          <a:p>
            <a:pPr marL="26034" marR="658495">
              <a:lnSpc>
                <a:spcPct val="100699"/>
              </a:lnSpc>
              <a:spcBef>
                <a:spcPts val="765"/>
              </a:spcBef>
            </a:pPr>
            <a:r>
              <a:rPr dirty="0" sz="1800" spc="35">
                <a:latin typeface="Arial"/>
                <a:cs typeface="Arial"/>
              </a:rPr>
              <a:t>Estimated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 spc="45">
                <a:latin typeface="Arial"/>
                <a:cs typeface="Arial"/>
              </a:rPr>
              <a:t>Building  </a:t>
            </a:r>
            <a:r>
              <a:rPr dirty="0" sz="1800" spc="35">
                <a:latin typeface="Arial"/>
                <a:cs typeface="Arial"/>
              </a:rPr>
              <a:t>Location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433724" y="3643587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solidFill>
            <a:srgbClr val="6AA8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433724" y="3643587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8432424" y="4201362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8432424" y="4201362"/>
            <a:ext cx="375920" cy="222885"/>
          </a:xfrm>
          <a:custGeom>
            <a:avLst/>
            <a:gdLst/>
            <a:ahLst/>
            <a:cxnLst/>
            <a:rect l="l" t="t" r="r" b="b"/>
            <a:pathLst>
              <a:path w="375920" h="222885">
                <a:moveTo>
                  <a:pt x="0" y="0"/>
                </a:moveTo>
                <a:lnTo>
                  <a:pt x="375899" y="0"/>
                </a:lnTo>
                <a:lnTo>
                  <a:pt x="375899" y="222599"/>
                </a:lnTo>
                <a:lnTo>
                  <a:pt x="0" y="222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 spc="-150"/>
              <a:t>10</a:t>
            </a:fld>
          </a:p>
        </p:txBody>
      </p:sp>
      <p:sp>
        <p:nvSpPr>
          <p:cNvPr id="28" name="object 28"/>
          <p:cNvSpPr txBox="1"/>
          <p:nvPr/>
        </p:nvSpPr>
        <p:spPr>
          <a:xfrm>
            <a:off x="198375" y="6499822"/>
            <a:ext cx="1664970" cy="26797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1400">
                <a:latin typeface="Arial"/>
                <a:cs typeface="Arial"/>
              </a:rPr>
              <a:t>Speaking: Zoe</a:t>
            </a:r>
            <a:r>
              <a:rPr dirty="0" sz="1400" spc="-130">
                <a:latin typeface="Arial"/>
                <a:cs typeface="Arial"/>
              </a:rPr>
              <a:t> </a:t>
            </a:r>
            <a:r>
              <a:rPr dirty="0" sz="1400" spc="35">
                <a:latin typeface="Arial"/>
                <a:cs typeface="Arial"/>
              </a:rPr>
              <a:t>Wahr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164575" y="6567331"/>
            <a:ext cx="3283585" cy="23304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 sz="1200" spc="5">
                <a:latin typeface="Arial"/>
                <a:cs typeface="Arial"/>
              </a:rPr>
              <a:t>Above: </a:t>
            </a:r>
            <a:r>
              <a:rPr dirty="0" sz="1200" spc="-5">
                <a:latin typeface="Arial"/>
                <a:cs typeface="Arial"/>
              </a:rPr>
              <a:t>Screen </a:t>
            </a:r>
            <a:r>
              <a:rPr dirty="0" sz="1200" spc="35">
                <a:latin typeface="Arial"/>
                <a:cs typeface="Arial"/>
              </a:rPr>
              <a:t>capture </a:t>
            </a:r>
            <a:r>
              <a:rPr dirty="0" sz="1200" spc="65">
                <a:latin typeface="Arial"/>
                <a:cs typeface="Arial"/>
              </a:rPr>
              <a:t>of </a:t>
            </a:r>
            <a:r>
              <a:rPr dirty="0" sz="1200" spc="30">
                <a:latin typeface="Arial"/>
                <a:cs typeface="Arial"/>
              </a:rPr>
              <a:t>MicroStation</a:t>
            </a:r>
            <a:r>
              <a:rPr dirty="0" sz="1200" spc="-229">
                <a:latin typeface="Arial"/>
                <a:cs typeface="Arial"/>
              </a:rPr>
              <a:t> </a:t>
            </a:r>
            <a:r>
              <a:rPr dirty="0" sz="1200" spc="10">
                <a:latin typeface="Arial"/>
                <a:cs typeface="Arial"/>
              </a:rPr>
              <a:t>design.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2020-04-29T13:00:03Z</dcterms:created>
  <dcterms:modified xsi:type="dcterms:W3CDTF">2020-04-29T13:00:03Z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2020-04-27T00:00:00Z</vt:filetime>
  </property>
  <property fmtid="{D5CDD505-2E9C-101B-9397-08002B2CF9AE}" pid="3" name="Creator">
    <vt:lpwstr>Google</vt:lpwstr>
  </property>
  <property fmtid="{D5CDD505-2E9C-101B-9397-08002B2CF9AE}" pid="4" name="LastSaved">
    <vt:filetime>2020-04-29T00:00:00Z</vt:filetime>
  </property>
</Properties>
</file>